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5" r:id="rId1"/>
  </p:sldMasterIdLst>
  <p:notesMasterIdLst>
    <p:notesMasterId r:id="rId13"/>
  </p:notesMasterIdLst>
  <p:handoutMasterIdLst>
    <p:handoutMasterId r:id="rId14"/>
  </p:handoutMasterIdLst>
  <p:sldIdLst>
    <p:sldId id="785" r:id="rId2"/>
    <p:sldId id="879" r:id="rId3"/>
    <p:sldId id="880" r:id="rId4"/>
    <p:sldId id="881" r:id="rId5"/>
    <p:sldId id="882" r:id="rId6"/>
    <p:sldId id="883" r:id="rId7"/>
    <p:sldId id="888" r:id="rId8"/>
    <p:sldId id="889" r:id="rId9"/>
    <p:sldId id="824" r:id="rId10"/>
    <p:sldId id="825" r:id="rId11"/>
    <p:sldId id="826" r:id="rId12"/>
  </p:sldIdLst>
  <p:sldSz cx="12195175" cy="6859588"/>
  <p:notesSz cx="6819900" cy="9918700"/>
  <p:embeddedFontLst>
    <p:embeddedFont>
      <p:font typeface="PKO Bank Polski" panose="020B0604020202020204" pitchFamily="34" charset="0"/>
      <p:regular r:id="rId15"/>
      <p:bold r:id="rId16"/>
      <p:italic r:id="rId17"/>
    </p:embeddedFont>
    <p:embeddedFont>
      <p:font typeface="PKO Bank Polski Rg" panose="02000000000000000000" pitchFamily="50" charset="0"/>
      <p:regular r:id="rId18"/>
      <p:bold r:id="rId19"/>
      <p:italic r:id="rId20"/>
    </p:embeddedFont>
    <p:embeddedFont>
      <p:font typeface="PKOBankPolski-Regular" panose="02000000000000000000" pitchFamily="50" charset="0"/>
      <p:regular r:id="rId21"/>
    </p:embeddedFont>
  </p:embeddedFontLst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1pPr>
    <a:lvl2pPr marL="609600" indent="-1524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2pPr>
    <a:lvl3pPr marL="1219200" indent="-3048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3pPr>
    <a:lvl4pPr marL="1828800" indent="-4572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4pPr>
    <a:lvl5pPr marL="2438400" indent="-6096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PKO TFI" id="{5B747E30-7914-4234-98CE-4A8BCD278A53}">
          <p14:sldIdLst>
            <p14:sldId id="785"/>
            <p14:sldId id="879"/>
            <p14:sldId id="880"/>
            <p14:sldId id="881"/>
            <p14:sldId id="882"/>
            <p14:sldId id="883"/>
            <p14:sldId id="888"/>
            <p14:sldId id="889"/>
            <p14:sldId id="824"/>
            <p14:sldId id="825"/>
            <p14:sldId id="8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pińska Agnieszka" initials="LA" lastIdx="4" clrIdx="0">
    <p:extLst>
      <p:ext uri="{19B8F6BF-5375-455C-9EA6-DF929625EA0E}">
        <p15:presenceInfo xmlns:p15="http://schemas.microsoft.com/office/powerpoint/2012/main" userId="Lipińska Agnieszka" providerId="None"/>
      </p:ext>
    </p:extLst>
  </p:cmAuthor>
  <p:cmAuthor id="2" name="Drozdowska Ewa" initials="DE" lastIdx="10" clrIdx="1">
    <p:extLst>
      <p:ext uri="{19B8F6BF-5375-455C-9EA6-DF929625EA0E}">
        <p15:presenceInfo xmlns:p15="http://schemas.microsoft.com/office/powerpoint/2012/main" userId="Drozdowska Ew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171D"/>
    <a:srgbClr val="E6E6E6"/>
    <a:srgbClr val="004C9A"/>
    <a:srgbClr val="E4202C"/>
    <a:srgbClr val="AC8121"/>
    <a:srgbClr val="8A8A8A"/>
    <a:srgbClr val="C3A55F"/>
    <a:srgbClr val="DCC896"/>
    <a:srgbClr val="F0E6D2"/>
    <a:srgbClr val="B1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03447BB-5D67-496B-8E87-E561075AD55C}" styleName="Styl ciemny 1 — Ak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6247" autoAdjust="0"/>
  </p:normalViewPr>
  <p:slideViewPr>
    <p:cSldViewPr snapToObjects="1">
      <p:cViewPr varScale="1">
        <p:scale>
          <a:sx n="79" d="100"/>
          <a:sy n="79" d="100"/>
        </p:scale>
        <p:origin x="864" y="67"/>
      </p:cViewPr>
      <p:guideLst/>
    </p:cSldViewPr>
  </p:slideViewPr>
  <p:outlineViewPr>
    <p:cViewPr>
      <p:scale>
        <a:sx n="33" d="100"/>
        <a:sy n="33" d="100"/>
      </p:scale>
      <p:origin x="0" y="-95352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-27240"/>
    </p:cViewPr>
  </p:sorterViewPr>
  <p:notesViewPr>
    <p:cSldViewPr snapToObjects="1">
      <p:cViewPr varScale="1">
        <p:scale>
          <a:sx n="81" d="100"/>
          <a:sy n="81" d="100"/>
        </p:scale>
        <p:origin x="3990" y="96"/>
      </p:cViewPr>
      <p:guideLst>
        <p:guide orient="horz" pos="3124"/>
        <p:guide pos="214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83BEA986-8495-8743-9340-8268A24E2E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5690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PKO Bank Polsk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B2822479-1495-1C4C-9DDA-CB27EA4528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029" y="1"/>
            <a:ext cx="2956780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PKO Bank Polski" pitchFamily="34" charset="0"/>
                <a:cs typeface="Arial" charset="0"/>
              </a:defRPr>
            </a:lvl1pPr>
          </a:lstStyle>
          <a:p>
            <a:pPr>
              <a:defRPr/>
            </a:pPr>
            <a:fld id="{23A26433-E9B9-8B4D-9ADF-713D01D90D61}" type="datetimeFigureOut">
              <a:rPr lang="pl-PL"/>
              <a:pPr>
                <a:defRPr/>
              </a:pPr>
              <a:t>2024-12-17</a:t>
            </a:fld>
            <a:endParaRPr lang="pl-PL"/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208A9D4F-1F80-194D-A77E-26188252BE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682"/>
            <a:ext cx="2955690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PKO Bank Polsk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C72AC926-AC19-DF4C-9A62-79C973114AD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029" y="9420682"/>
            <a:ext cx="2956780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1754BAF-A185-6246-ACEF-305DF0D03CC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09ADD3A-62AE-7B4B-82AC-32D23704E6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5690" cy="495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C3A80D2-8B43-DD46-9237-53671F446AC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62029" y="1"/>
            <a:ext cx="2956780" cy="495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CFD7D3AD-7EDA-794B-8C23-056A68139B8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188" y="744538"/>
            <a:ext cx="6613525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2ADA8D95-890C-5846-A3DD-FF980D819B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664" y="4711499"/>
            <a:ext cx="5456574" cy="446364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D5E2D161-E056-8E44-847A-B69F31C4DA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682"/>
            <a:ext cx="2955690" cy="495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82B3015-0095-EE43-A2C8-85562CD2F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029" y="9420682"/>
            <a:ext cx="2956780" cy="495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B03631-8E3F-2342-B38D-9B9C2BB930C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09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9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8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Materiał wyłącznie do użytku wewnętrznego dla Doradców PKO Banku Polskiego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B03631-8E3F-2342-B38D-9B9C2BB930C2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6207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0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323" y="4152263"/>
            <a:ext cx="766899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 działu/rozdziału</a:t>
            </a:r>
            <a:endParaRPr lang="en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00285" y="3730692"/>
            <a:ext cx="2201677" cy="2200902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5" name="Grupa 4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" name="Prostokąt 1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11775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595604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7" name="Grupa 16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2743489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21014" y="3069754"/>
            <a:ext cx="3331886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0" name="Symbol zastępczy zawartości 8">
            <a:extLst>
              <a:ext uri="{FF2B5EF4-FFF2-40B4-BE49-F238E27FC236}">
                <a16:creationId xmlns:a16="http://schemas.microsoft.com/office/drawing/2014/main" id="{6A5AD2CC-4EC4-9A4F-96BC-07462E821EA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1014" y="5207348"/>
            <a:ext cx="3331886" cy="7427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Symbol zastępczy zawartości 8">
            <a:extLst>
              <a:ext uri="{FF2B5EF4-FFF2-40B4-BE49-F238E27FC236}">
                <a16:creationId xmlns:a16="http://schemas.microsoft.com/office/drawing/2014/main" id="{3A1A0B55-8162-8F4C-8C8A-9045AAC17E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48354" y="3069754"/>
            <a:ext cx="3294000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A13972A2-F474-3C43-AC89-04C793174C2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48354" y="5207346"/>
            <a:ext cx="3294000" cy="7427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9" name="Symbol zastępczy zawartości 8">
            <a:extLst>
              <a:ext uri="{FF2B5EF4-FFF2-40B4-BE49-F238E27FC236}">
                <a16:creationId xmlns:a16="http://schemas.microsoft.com/office/drawing/2014/main" id="{6B5CA479-D345-AB44-B17A-78E63B535B1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42275" y="3069754"/>
            <a:ext cx="3348038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03B886E0-2B8D-C54F-BACD-924D567E725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037808" y="5207346"/>
            <a:ext cx="3352505" cy="742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23" name="Grupa 22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4" name="Obraz 2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5" name="Prostokąt 2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48248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4 kolumn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1014" y="1632378"/>
            <a:ext cx="2383200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9" name="Symbol zastępczy zawartości 8">
            <a:extLst>
              <a:ext uri="{FF2B5EF4-FFF2-40B4-BE49-F238E27FC236}">
                <a16:creationId xmlns:a16="http://schemas.microsoft.com/office/drawing/2014/main" id="{5F942960-F55C-FC4E-96AB-90B8EAF5D28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42840" y="1632378"/>
            <a:ext cx="2383200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64666" y="1632378"/>
            <a:ext cx="2383200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1" name="Symbol zastępczy zawartości 8">
            <a:extLst>
              <a:ext uri="{FF2B5EF4-FFF2-40B4-BE49-F238E27FC236}">
                <a16:creationId xmlns:a16="http://schemas.microsoft.com/office/drawing/2014/main" id="{5CEE0C6D-EE55-BC4B-8C5E-4B7A19E4D33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986493" y="1632378"/>
            <a:ext cx="2383200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7" name="Grupa 16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545543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4 kolumn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1014" y="3430587"/>
            <a:ext cx="2383200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9" name="Symbol zastępczy zawartości 8">
            <a:extLst>
              <a:ext uri="{FF2B5EF4-FFF2-40B4-BE49-F238E27FC236}">
                <a16:creationId xmlns:a16="http://schemas.microsoft.com/office/drawing/2014/main" id="{5F942960-F55C-FC4E-96AB-90B8EAF5D28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42840" y="3430587"/>
            <a:ext cx="2383200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64666" y="3430587"/>
            <a:ext cx="2383200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1" name="Symbol zastępczy zawartości 8">
            <a:extLst>
              <a:ext uri="{FF2B5EF4-FFF2-40B4-BE49-F238E27FC236}">
                <a16:creationId xmlns:a16="http://schemas.microsoft.com/office/drawing/2014/main" id="{5CEE0C6D-EE55-BC4B-8C5E-4B7A19E4D33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986493" y="3430587"/>
            <a:ext cx="2383200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7" name="Grupa 16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1434890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ztałty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8248806" y="2147151"/>
            <a:ext cx="1728000" cy="17280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6242050" y="2134061"/>
            <a:ext cx="1727998" cy="4139739"/>
          </a:xfrm>
          <a:prstGeom prst="roundRect">
            <a:avLst>
              <a:gd name="adj" fmla="val 50000"/>
            </a:avLst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2133993"/>
            <a:ext cx="1728000" cy="172806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2011552" y="2134061"/>
            <a:ext cx="3951740" cy="17280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Symbol zastępczy numeru slajdu 3"/>
          <p:cNvSpPr txBox="1">
            <a:spLocks/>
          </p:cNvSpPr>
          <p:nvPr userDrawn="1"/>
        </p:nvSpPr>
        <p:spPr bwMode="auto">
          <a:xfrm>
            <a:off x="7515692" y="11567242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600" indent="-152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200" indent="-304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400" indent="-609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62" name="Symbol zastępczy obrazu 61"/>
          <p:cNvSpPr>
            <a:spLocks noGrp="1"/>
          </p:cNvSpPr>
          <p:nvPr>
            <p:ph type="pic" sz="quarter" idx="28" hasCustomPrompt="1"/>
          </p:nvPr>
        </p:nvSpPr>
        <p:spPr>
          <a:xfrm>
            <a:off x="10255564" y="2133712"/>
            <a:ext cx="1939611" cy="1728000"/>
          </a:xfrm>
          <a:custGeom>
            <a:avLst/>
            <a:gdLst>
              <a:gd name="connsiteX0" fmla="*/ 864000 w 1939611"/>
              <a:gd name="connsiteY0" fmla="*/ 0 h 1728000"/>
              <a:gd name="connsiteX1" fmla="*/ 1939611 w 1939611"/>
              <a:gd name="connsiteY1" fmla="*/ 0 h 1728000"/>
              <a:gd name="connsiteX2" fmla="*/ 1939611 w 1939611"/>
              <a:gd name="connsiteY2" fmla="*/ 1728000 h 1728000"/>
              <a:gd name="connsiteX3" fmla="*/ 864000 w 1939611"/>
              <a:gd name="connsiteY3" fmla="*/ 1728000 h 1728000"/>
              <a:gd name="connsiteX4" fmla="*/ 0 w 1939611"/>
              <a:gd name="connsiteY4" fmla="*/ 864000 h 1728000"/>
              <a:gd name="connsiteX5" fmla="*/ 864000 w 1939611"/>
              <a:gd name="connsiteY5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9611" h="1728000">
                <a:moveTo>
                  <a:pt x="864000" y="0"/>
                </a:moveTo>
                <a:lnTo>
                  <a:pt x="1939611" y="0"/>
                </a:lnTo>
                <a:lnTo>
                  <a:pt x="1939611" y="1728000"/>
                </a:lnTo>
                <a:lnTo>
                  <a:pt x="864000" y="1728000"/>
                </a:lnTo>
                <a:cubicBezTo>
                  <a:pt x="386826" y="1728000"/>
                  <a:pt x="0" y="1341174"/>
                  <a:pt x="0" y="864000"/>
                </a:cubicBezTo>
                <a:cubicBezTo>
                  <a:pt x="0" y="386826"/>
                  <a:pt x="386826" y="0"/>
                  <a:pt x="864000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9" name="Symbol zastępczy obrazu 68"/>
          <p:cNvSpPr>
            <a:spLocks noGrp="1"/>
          </p:cNvSpPr>
          <p:nvPr>
            <p:ph type="pic" sz="quarter" idx="29" hasCustomPrompt="1"/>
          </p:nvPr>
        </p:nvSpPr>
        <p:spPr>
          <a:xfrm>
            <a:off x="8253245" y="4233200"/>
            <a:ext cx="3941930" cy="1728000"/>
          </a:xfrm>
          <a:custGeom>
            <a:avLst/>
            <a:gdLst>
              <a:gd name="connsiteX0" fmla="*/ 864000 w 3941930"/>
              <a:gd name="connsiteY0" fmla="*/ 0 h 1728000"/>
              <a:gd name="connsiteX1" fmla="*/ 3941930 w 3941930"/>
              <a:gd name="connsiteY1" fmla="*/ 0 h 1728000"/>
              <a:gd name="connsiteX2" fmla="*/ 3941930 w 3941930"/>
              <a:gd name="connsiteY2" fmla="*/ 1728000 h 1728000"/>
              <a:gd name="connsiteX3" fmla="*/ 864000 w 3941930"/>
              <a:gd name="connsiteY3" fmla="*/ 1728000 h 1728000"/>
              <a:gd name="connsiteX4" fmla="*/ 0 w 3941930"/>
              <a:gd name="connsiteY4" fmla="*/ 864000 h 1728000"/>
              <a:gd name="connsiteX5" fmla="*/ 864000 w 3941930"/>
              <a:gd name="connsiteY5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1930" h="1728000">
                <a:moveTo>
                  <a:pt x="864000" y="0"/>
                </a:moveTo>
                <a:lnTo>
                  <a:pt x="3941930" y="0"/>
                </a:lnTo>
                <a:lnTo>
                  <a:pt x="3941930" y="1728000"/>
                </a:lnTo>
                <a:lnTo>
                  <a:pt x="864000" y="1728000"/>
                </a:lnTo>
                <a:cubicBezTo>
                  <a:pt x="386826" y="1728000"/>
                  <a:pt x="0" y="1341174"/>
                  <a:pt x="0" y="864000"/>
                </a:cubicBezTo>
                <a:cubicBezTo>
                  <a:pt x="0" y="386826"/>
                  <a:pt x="386826" y="0"/>
                  <a:pt x="864000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70" name="Symbol zastępczy obrazu 69"/>
          <p:cNvSpPr>
            <a:spLocks noGrp="1"/>
          </p:cNvSpPr>
          <p:nvPr>
            <p:ph type="pic" sz="quarter" idx="30" hasCustomPrompt="1"/>
          </p:nvPr>
        </p:nvSpPr>
        <p:spPr>
          <a:xfrm>
            <a:off x="0" y="4233200"/>
            <a:ext cx="3952097" cy="1728000"/>
          </a:xfrm>
          <a:custGeom>
            <a:avLst/>
            <a:gdLst>
              <a:gd name="connsiteX0" fmla="*/ 0 w 3941930"/>
              <a:gd name="connsiteY0" fmla="*/ 0 h 1728000"/>
              <a:gd name="connsiteX1" fmla="*/ 3077930 w 3941930"/>
              <a:gd name="connsiteY1" fmla="*/ 0 h 1728000"/>
              <a:gd name="connsiteX2" fmla="*/ 3941930 w 3941930"/>
              <a:gd name="connsiteY2" fmla="*/ 864000 h 1728000"/>
              <a:gd name="connsiteX3" fmla="*/ 3077930 w 3941930"/>
              <a:gd name="connsiteY3" fmla="*/ 1728000 h 1728000"/>
              <a:gd name="connsiteX4" fmla="*/ 0 w 3941930"/>
              <a:gd name="connsiteY4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1930" h="1728000">
                <a:moveTo>
                  <a:pt x="0" y="0"/>
                </a:moveTo>
                <a:lnTo>
                  <a:pt x="3077930" y="0"/>
                </a:lnTo>
                <a:cubicBezTo>
                  <a:pt x="3555104" y="0"/>
                  <a:pt x="3941930" y="386826"/>
                  <a:pt x="3941930" y="864000"/>
                </a:cubicBezTo>
                <a:cubicBezTo>
                  <a:pt x="3941930" y="1341174"/>
                  <a:pt x="3555104" y="1728000"/>
                  <a:pt x="3077930" y="1728000"/>
                </a:cubicBezTo>
                <a:lnTo>
                  <a:pt x="0" y="172800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8" name="Symbol zastępczy obrazu 67"/>
          <p:cNvSpPr>
            <a:spLocks noGrp="1"/>
          </p:cNvSpPr>
          <p:nvPr>
            <p:ph type="pic" sz="quarter" idx="31" hasCustomPrompt="1"/>
          </p:nvPr>
        </p:nvSpPr>
        <p:spPr>
          <a:xfrm>
            <a:off x="4235294" y="4233201"/>
            <a:ext cx="1727998" cy="2626388"/>
          </a:xfrm>
          <a:custGeom>
            <a:avLst/>
            <a:gdLst>
              <a:gd name="connsiteX0" fmla="*/ 863999 w 1727998"/>
              <a:gd name="connsiteY0" fmla="*/ 0 h 2626388"/>
              <a:gd name="connsiteX1" fmla="*/ 1727998 w 1727998"/>
              <a:gd name="connsiteY1" fmla="*/ 863999 h 2626388"/>
              <a:gd name="connsiteX2" fmla="*/ 1727998 w 1727998"/>
              <a:gd name="connsiteY2" fmla="*/ 2581067 h 2626388"/>
              <a:gd name="connsiteX3" fmla="*/ 1725710 w 1727998"/>
              <a:gd name="connsiteY3" fmla="*/ 2626388 h 2626388"/>
              <a:gd name="connsiteX4" fmla="*/ 2289 w 1727998"/>
              <a:gd name="connsiteY4" fmla="*/ 2626388 h 2626388"/>
              <a:gd name="connsiteX5" fmla="*/ 0 w 1727998"/>
              <a:gd name="connsiteY5" fmla="*/ 2581067 h 2626388"/>
              <a:gd name="connsiteX6" fmla="*/ 0 w 1727998"/>
              <a:gd name="connsiteY6" fmla="*/ 863999 h 2626388"/>
              <a:gd name="connsiteX7" fmla="*/ 863999 w 1727998"/>
              <a:gd name="connsiteY7" fmla="*/ 0 h 262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7998" h="2626388">
                <a:moveTo>
                  <a:pt x="863999" y="0"/>
                </a:moveTo>
                <a:cubicBezTo>
                  <a:pt x="1341172" y="0"/>
                  <a:pt x="1727998" y="386826"/>
                  <a:pt x="1727998" y="863999"/>
                </a:cubicBezTo>
                <a:lnTo>
                  <a:pt x="1727998" y="2581067"/>
                </a:lnTo>
                <a:lnTo>
                  <a:pt x="1725710" y="2626388"/>
                </a:lnTo>
                <a:lnTo>
                  <a:pt x="2289" y="2626388"/>
                </a:lnTo>
                <a:lnTo>
                  <a:pt x="0" y="2581067"/>
                </a:lnTo>
                <a:lnTo>
                  <a:pt x="0" y="863999"/>
                </a:lnTo>
                <a:cubicBezTo>
                  <a:pt x="0" y="386826"/>
                  <a:pt x="386826" y="0"/>
                  <a:pt x="863999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8" name="Grupa 17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5083850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-1" y="0"/>
            <a:ext cx="12195175" cy="6859588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1" name="Prostokąt 1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7001265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zdję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083856" y="-2283"/>
            <a:ext cx="611022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10944" y="3428517"/>
            <a:ext cx="60948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10944" y="-2283"/>
            <a:ext cx="60948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6084955" y="3428517"/>
            <a:ext cx="611022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600" indent="-152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200" indent="-304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400" indent="-609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30889F3-EF20-5E4E-B63E-E52FAA4339CD}" type="slidenum">
              <a:rPr lang="pl-PL" altLang="pl-PL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chemeClr val="tx1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1424618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zdjęć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3746" y="34320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4059732" y="3432076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060654" y="1276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8129788" y="3432076"/>
            <a:ext cx="4074677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600" indent="-152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200" indent="-304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400" indent="-609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30889F3-EF20-5E4E-B63E-E52FAA4339CD}" type="slidenum">
              <a:rPr lang="pl-PL" altLang="pl-PL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chemeClr val="tx1"/>
              </a:solidFill>
            </a:endParaRPr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6681475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zdjęć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9147351" y="0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6099951" y="3430800"/>
            <a:ext cx="60948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343058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10944" y="-2283"/>
            <a:ext cx="611152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343058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097588" y="0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636832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at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4524F4-6EE4-EF45-859E-0EBC59CC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5139" y="1638214"/>
            <a:ext cx="2087761" cy="1547403"/>
          </a:xfrm>
          <a:effectLst/>
        </p:spPr>
        <p:txBody>
          <a:bodyPr wrap="square" lIns="0" tIns="0" rIns="0" bIns="0" anchor="ctr" anchorCtr="0">
            <a:noAutofit/>
          </a:bodyPr>
          <a:lstStyle>
            <a:lvl1pPr algn="r">
              <a:defRPr lang="en-PL" sz="10000" b="1" baseline="0" dirty="0">
                <a:solidFill>
                  <a:srgbClr val="AC8121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/>
            <a:r>
              <a:rPr lang="pl-PL" dirty="0"/>
              <a:t>000</a:t>
            </a:r>
            <a:endParaRPr lang="en-PL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162" y="1630363"/>
            <a:ext cx="5581651" cy="1547403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ctr" anchorCtr="0">
            <a:noAutofit/>
          </a:bodyPr>
          <a:lstStyle>
            <a:lvl1pPr marL="0" indent="0">
              <a:defRPr lang="en-PL" sz="2500" kern="0" baseline="0" dirty="0">
                <a:solidFill>
                  <a:srgbClr val="AC8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działu/rozdziału</a:t>
            </a:r>
            <a:endParaRPr lang="en-PL" dirty="0"/>
          </a:p>
        </p:txBody>
      </p:sp>
      <p:cxnSp>
        <p:nvCxnSpPr>
          <p:cNvPr id="6" name="Łącznik prosty 5"/>
          <p:cNvCxnSpPr/>
          <p:nvPr userDrawn="1"/>
        </p:nvCxnSpPr>
        <p:spPr>
          <a:xfrm>
            <a:off x="2065139" y="3581635"/>
            <a:ext cx="8258510" cy="0"/>
          </a:xfrm>
          <a:prstGeom prst="line">
            <a:avLst/>
          </a:prstGeom>
          <a:ln w="12700">
            <a:solidFill>
              <a:srgbClr val="8A8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1998" y="3970623"/>
            <a:ext cx="5581651" cy="1547403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ctr" anchorCtr="0">
            <a:noAutofit/>
          </a:bodyPr>
          <a:lstStyle>
            <a:lvl1pPr marL="0" indent="0">
              <a:defRPr lang="en-PL" sz="2500" kern="0" baseline="0" dirty="0">
                <a:solidFill>
                  <a:srgbClr val="AC8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działu/rozdziału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5139" y="3970622"/>
            <a:ext cx="2087761" cy="1547403"/>
          </a:xfrm>
          <a:prstGeom prst="rect">
            <a:avLst/>
          </a:prstGeom>
          <a:effectLst/>
        </p:spPr>
        <p:txBody>
          <a:bodyPr wrap="square" lIns="0" tIns="0" rIns="0" bIns="0" anchor="ctr" anchorCtr="0">
            <a:noAutofit/>
          </a:bodyPr>
          <a:lstStyle>
            <a:lvl1pPr>
              <a:defRPr lang="en-PL" sz="10000" b="1" kern="0" baseline="0" noProof="0" dirty="0">
                <a:solidFill>
                  <a:srgbClr val="AC8121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pl-PL" dirty="0"/>
              <a:t>000</a:t>
            </a:r>
            <a:endParaRPr lang="en-PL" dirty="0"/>
          </a:p>
        </p:txBody>
      </p:sp>
      <p:grpSp>
        <p:nvGrpSpPr>
          <p:cNvPr id="18" name="Grupa 17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3040141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ata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-1" y="0"/>
            <a:ext cx="12195175" cy="6859588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1677103" y="3450634"/>
            <a:ext cx="2475797" cy="1938992"/>
          </a:xfrm>
          <a:prstGeom prst="rect">
            <a:avLst/>
          </a:prstGeom>
          <a:effectLst>
            <a:outerShdw blurRad="101600" dist="38100" dir="2700000" rotWithShape="0">
              <a:srgbClr val="00468C"/>
            </a:outerShdw>
          </a:effectLst>
        </p:spPr>
        <p:txBody>
          <a:bodyPr wrap="square" lIns="0" tIns="0" rIns="0" bIns="0" anchor="b">
            <a:noAutofit/>
          </a:bodyPr>
          <a:lstStyle>
            <a:lvl1pPr lvl="0" algn="r">
              <a:defRPr lang="pl-PL" sz="12000" b="0" kern="0" baseline="0" noProof="0">
                <a:solidFill>
                  <a:srgbClr val="FFFFFF"/>
                </a:solidFill>
                <a:latin typeface="+mj-lt"/>
                <a:ea typeface="PKOBankPolski-Regular"/>
                <a:cs typeface="PKOBankPolski-Regular"/>
              </a:defRPr>
            </a:lvl1pPr>
            <a:lvl2pPr>
              <a:defRPr b="1">
                <a:solidFill>
                  <a:srgbClr val="00468C"/>
                </a:solidFill>
                <a:cs typeface="Arial" charset="0"/>
              </a:defRPr>
            </a:lvl2pPr>
            <a:lvl3pPr>
              <a:defRPr b="1">
                <a:solidFill>
                  <a:srgbClr val="00468C"/>
                </a:solidFill>
                <a:cs typeface="Arial" charset="0"/>
              </a:defRPr>
            </a:lvl3pPr>
            <a:lvl4pPr>
              <a:defRPr b="1">
                <a:solidFill>
                  <a:srgbClr val="00468C"/>
                </a:solidFill>
                <a:cs typeface="Arial" charset="0"/>
              </a:defRPr>
            </a:lvl4pPr>
            <a:lvl5pPr>
              <a:defRPr b="1">
                <a:solidFill>
                  <a:srgbClr val="00468C"/>
                </a:solidFill>
                <a:cs typeface="Arial" charset="0"/>
              </a:defRPr>
            </a:lvl5pPr>
            <a:lvl6pPr marL="609722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6pPr>
            <a:lvl7pPr marL="1219444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7pPr>
            <a:lvl8pPr marL="1829166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8pPr>
            <a:lvl9pPr marL="2438888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9pPr>
          </a:lstStyle>
          <a:p>
            <a:pPr lvl="0"/>
            <a:endParaRPr lang="pl-PL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4524F4-6EE4-EF45-859E-0EBC59CC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5139" y="1638214"/>
            <a:ext cx="2087761" cy="1547403"/>
          </a:xfrm>
          <a:effectLst/>
        </p:spPr>
        <p:txBody>
          <a:bodyPr wrap="square" lIns="0" tIns="0" rIns="0" bIns="0" anchor="ctr" anchorCtr="0">
            <a:noAutofit/>
          </a:bodyPr>
          <a:lstStyle>
            <a:lvl1pPr algn="r">
              <a:defRPr lang="en-PL" sz="10000" b="1" baseline="0" dirty="0">
                <a:solidFill>
                  <a:schemeClr val="bg1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/>
            <a:r>
              <a:rPr lang="pl-PL" dirty="0"/>
              <a:t>000</a:t>
            </a:r>
            <a:endParaRPr lang="en-PL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162" y="1630363"/>
            <a:ext cx="5581651" cy="1547403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ctr" anchorCtr="0">
            <a:noAutofit/>
          </a:bodyPr>
          <a:lstStyle>
            <a:lvl1pPr marL="0" indent="0">
              <a:defRPr lang="en-PL" sz="2500" kern="0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działu/rozdziału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1998" y="3970623"/>
            <a:ext cx="5581651" cy="1547403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ctr" anchorCtr="0">
            <a:noAutofit/>
          </a:bodyPr>
          <a:lstStyle>
            <a:lvl1pPr marL="0" indent="0">
              <a:defRPr lang="en-PL" sz="2500" kern="0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działu/rozdziału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5139" y="3970622"/>
            <a:ext cx="2087761" cy="1547403"/>
          </a:xfrm>
          <a:prstGeom prst="rect">
            <a:avLst/>
          </a:prstGeom>
          <a:effectLst/>
        </p:spPr>
        <p:txBody>
          <a:bodyPr wrap="square" lIns="0" tIns="0" rIns="0" bIns="0" anchor="ctr" anchorCtr="0">
            <a:noAutofit/>
          </a:bodyPr>
          <a:lstStyle>
            <a:lvl1pPr>
              <a:defRPr lang="en-PL" sz="10000" b="1" kern="0" baseline="0" noProof="0" dirty="0">
                <a:solidFill>
                  <a:schemeClr val="bg1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pl-PL" dirty="0"/>
              <a:t>000</a:t>
            </a:r>
            <a:endParaRPr lang="en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2065139" y="3581635"/>
            <a:ext cx="825851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a 17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1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11614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3384797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ata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4524F4-6EE4-EF45-859E-0EBC59CC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103" y="2385678"/>
            <a:ext cx="9713192" cy="2246647"/>
          </a:xfrm>
          <a:effectLst/>
        </p:spPr>
        <p:txBody>
          <a:bodyPr wrap="square" lIns="0" tIns="0" rIns="0" bIns="0" anchor="b">
            <a:noAutofit/>
          </a:bodyPr>
          <a:lstStyle>
            <a:lvl1pPr>
              <a:defRPr lang="en-PL" sz="7501" baseline="0" dirty="0">
                <a:solidFill>
                  <a:srgbClr val="AC8121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/>
            <a:r>
              <a:rPr lang="pl-PL" dirty="0"/>
              <a:t>Big data</a:t>
            </a:r>
            <a:endParaRPr lang="en-PL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8429" y="5013970"/>
            <a:ext cx="9721884" cy="936104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t" anchorCtr="0">
            <a:noAutofit/>
          </a:bodyPr>
          <a:lstStyle>
            <a:lvl1pPr marL="0" indent="0">
              <a:defRPr lang="en-PL" sz="3000" kern="0" baseline="0" dirty="0">
                <a:solidFill>
                  <a:srgbClr val="AC8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big data</a:t>
            </a:r>
            <a:endParaRPr lang="en-PL" dirty="0"/>
          </a:p>
        </p:txBody>
      </p:sp>
      <p:grpSp>
        <p:nvGrpSpPr>
          <p:cNvPr id="6" name="Grupa 5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8" name="Prostokąt 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0001109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ata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-1" y="0"/>
            <a:ext cx="12195175" cy="6859588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4524F4-6EE4-EF45-859E-0EBC59CC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103" y="2385678"/>
            <a:ext cx="9713192" cy="2246647"/>
          </a:xfrm>
          <a:effectLst/>
        </p:spPr>
        <p:txBody>
          <a:bodyPr wrap="square" lIns="0" tIns="0" rIns="0" bIns="0" anchor="b">
            <a:noAutofit/>
          </a:bodyPr>
          <a:lstStyle>
            <a:lvl1pPr>
              <a:defRPr lang="en-PL" sz="7501" baseline="0" dirty="0">
                <a:solidFill>
                  <a:schemeClr val="bg1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/>
            <a:r>
              <a:rPr lang="pl-PL" dirty="0"/>
              <a:t>Big data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8429" y="5013970"/>
            <a:ext cx="9721884" cy="936104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t" anchorCtr="0">
            <a:noAutofit/>
          </a:bodyPr>
          <a:lstStyle>
            <a:lvl1pPr marL="0" indent="0">
              <a:defRPr lang="en-PL" sz="3000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big data</a:t>
            </a:r>
            <a:endParaRPr lang="en-PL" dirty="0"/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1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086893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o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804999" y="1973128"/>
            <a:ext cx="1948009" cy="1947323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1014" y="5157986"/>
            <a:ext cx="2383200" cy="780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3526825" y="1973128"/>
            <a:ext cx="1948009" cy="1947323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6248651" y="1973128"/>
            <a:ext cx="1948009" cy="1947323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970478" y="1976692"/>
            <a:ext cx="1948009" cy="1947323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9715" y="4248264"/>
            <a:ext cx="2374500" cy="3904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defRPr lang="en-GB" sz="22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9715" y="4653637"/>
            <a:ext cx="2374500" cy="390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PL" sz="1500" b="0" dirty="0">
                <a:solidFill>
                  <a:srgbClr val="8A8A8A"/>
                </a:solidFill>
              </a:defRPr>
            </a:lvl1pPr>
          </a:lstStyle>
          <a:p>
            <a:pPr marL="0" lvl="0" indent="0"/>
            <a:r>
              <a:rPr lang="pl-PL" dirty="0"/>
              <a:t>Stanowisko</a:t>
            </a:r>
            <a:endParaRPr lang="en-PL" dirty="0"/>
          </a:p>
        </p:txBody>
      </p:sp>
      <p:sp>
        <p:nvSpPr>
          <p:cNvPr id="40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3579277" y="5152020"/>
            <a:ext cx="2383200" cy="780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87978" y="4242298"/>
            <a:ext cx="2374500" cy="3904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defRPr lang="en-GB" sz="22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87978" y="4647671"/>
            <a:ext cx="2374500" cy="390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PL" sz="1500" b="0" dirty="0">
                <a:solidFill>
                  <a:srgbClr val="8A8A8A"/>
                </a:solidFill>
              </a:defRPr>
            </a:lvl1pPr>
          </a:lstStyle>
          <a:p>
            <a:pPr marL="0" lvl="0" indent="0"/>
            <a:r>
              <a:rPr lang="pl-PL" dirty="0"/>
              <a:t>Stanowisko</a:t>
            </a:r>
            <a:endParaRPr lang="en-PL" dirty="0"/>
          </a:p>
        </p:txBody>
      </p:sp>
      <p:sp>
        <p:nvSpPr>
          <p:cNvPr id="43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6241603" y="5152020"/>
            <a:ext cx="2383200" cy="780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50304" y="4242298"/>
            <a:ext cx="2374500" cy="3904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defRPr lang="en-GB" sz="22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50304" y="4647671"/>
            <a:ext cx="2374500" cy="390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PL" sz="1500" b="0" dirty="0">
                <a:solidFill>
                  <a:srgbClr val="8A8A8A"/>
                </a:solidFill>
              </a:defRPr>
            </a:lvl1pPr>
          </a:lstStyle>
          <a:p>
            <a:pPr marL="0" lvl="0" indent="0"/>
            <a:r>
              <a:rPr lang="pl-PL" dirty="0"/>
              <a:t>Stanowisko</a:t>
            </a:r>
            <a:endParaRPr lang="en-PL" dirty="0"/>
          </a:p>
        </p:txBody>
      </p:sp>
      <p:sp>
        <p:nvSpPr>
          <p:cNvPr id="46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8994679" y="5152020"/>
            <a:ext cx="2383200" cy="780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03380" y="4242298"/>
            <a:ext cx="2374500" cy="3904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defRPr lang="en-GB" sz="22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003380" y="4647671"/>
            <a:ext cx="2374500" cy="390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PL" sz="1500" b="0" dirty="0">
                <a:solidFill>
                  <a:srgbClr val="8A8A8A"/>
                </a:solidFill>
              </a:defRPr>
            </a:lvl1pPr>
          </a:lstStyle>
          <a:p>
            <a:pPr marL="0" lvl="0" indent="0"/>
            <a:r>
              <a:rPr lang="pl-PL" dirty="0"/>
              <a:t>Stanowisko</a:t>
            </a:r>
            <a:endParaRPr lang="en-PL" dirty="0"/>
          </a:p>
        </p:txBody>
      </p:sp>
      <p:grpSp>
        <p:nvGrpSpPr>
          <p:cNvPr id="29" name="Grupa 2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30" name="Obraz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31" name="Prostokąt 3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249822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oby i dane kontakt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25521" y="4715569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2" name="Picture Placeholder 10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14388" y="3296714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1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23123" y="1872290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30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367661" y="1877100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31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2365263" y="3296714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32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2367661" y="4717974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33" name="Picture Placeholder 10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8055315" y="4715569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34" name="Picture Placeholder 10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8044182" y="3296714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35" name="Picture Placeholder 10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052917" y="1872290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36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597455" y="1877100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37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595057" y="3296714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38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597455" y="4717974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39" name="Picture Placeholder 10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4410985" y="4710759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40" name="Picture Placeholder 10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4399852" y="3291904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41" name="Picture Placeholder 10"/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4408587" y="1867480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42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5953125" y="1872290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44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5950727" y="3291904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45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5953125" y="4713164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grpSp>
        <p:nvGrpSpPr>
          <p:cNvPr id="43" name="Grupa 42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46" name="Obraz 4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47" name="Prostokąt 4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8445837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323" y="4152263"/>
            <a:ext cx="766899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00285" y="3730692"/>
            <a:ext cx="2201677" cy="2200902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2599915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497196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6083880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1" name="Prostokąt 1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9294934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420190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00285" y="472808"/>
            <a:ext cx="2201677" cy="2200902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322" y="893475"/>
            <a:ext cx="6589491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2506426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595604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26334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6" y="1017526"/>
            <a:ext cx="9505950" cy="1201891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4000" baseline="0" dirty="0"/>
            </a:lvl1pPr>
          </a:lstStyle>
          <a:p>
            <a:pPr lvl="0"/>
            <a:r>
              <a:rPr lang="pl-PL" dirty="0"/>
              <a:t>Tytuł prezentacji/działu/rozdziału</a:t>
            </a:r>
            <a:endParaRPr lang="en-PL" dirty="0"/>
          </a:p>
        </p:txBody>
      </p:sp>
      <p:sp>
        <p:nvSpPr>
          <p:cNvPr id="6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2386840"/>
            <a:ext cx="9505953" cy="431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4728031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2051208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30588"/>
            <a:ext cx="12195174" cy="345559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998290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30588"/>
            <a:ext cx="12195174" cy="345559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972971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35350"/>
            <a:ext cx="6097587" cy="345082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097586" y="3435350"/>
            <a:ext cx="6097587" cy="345082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141492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4060654" y="3429794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11226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343058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343058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343058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343058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759432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4524F4-6EE4-EF45-859E-0EBC59CC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38" y="2385678"/>
            <a:ext cx="7813674" cy="2246647"/>
          </a:xfrm>
          <a:effectLst/>
        </p:spPr>
        <p:txBody>
          <a:bodyPr wrap="square" lIns="0" tIns="0" rIns="0" bIns="0" anchor="b">
            <a:noAutofit/>
          </a:bodyPr>
          <a:lstStyle>
            <a:lvl1pPr>
              <a:defRPr lang="en-PL" sz="7501" baseline="0" dirty="0">
                <a:solidFill>
                  <a:srgbClr val="AC8121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/>
            <a:r>
              <a:rPr lang="pl-PL" dirty="0"/>
              <a:t>Tytuł prezentacji/</a:t>
            </a:r>
            <a:br>
              <a:rPr lang="pl-PL" dirty="0"/>
            </a:br>
            <a:r>
              <a:rPr lang="pl-PL" dirty="0"/>
              <a:t>działu/rozdziału</a:t>
            </a:r>
            <a:endParaRPr lang="en-PL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9665" y="5013970"/>
            <a:ext cx="7820666" cy="936104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t" anchorCtr="0">
            <a:noAutofit/>
          </a:bodyPr>
          <a:lstStyle>
            <a:lvl1pPr marL="0" indent="0">
              <a:defRPr lang="en-PL" sz="3000" kern="0" dirty="0">
                <a:solidFill>
                  <a:srgbClr val="AC8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prezentacji/działu/rozdziału</a:t>
            </a:r>
            <a:endParaRPr lang="en-PL" dirty="0"/>
          </a:p>
        </p:txBody>
      </p:sp>
      <p:sp>
        <p:nvSpPr>
          <p:cNvPr id="12" name="Symbol zastępczy obrazu 13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-5523" y="0"/>
            <a:ext cx="2997424" cy="6859588"/>
          </a:xfrm>
          <a:custGeom>
            <a:avLst/>
            <a:gdLst>
              <a:gd name="connsiteX0" fmla="*/ 0 w 2997424"/>
              <a:gd name="connsiteY0" fmla="*/ 0 h 6859588"/>
              <a:gd name="connsiteX1" fmla="*/ 2053114 w 2997424"/>
              <a:gd name="connsiteY1" fmla="*/ 0 h 6859588"/>
              <a:gd name="connsiteX2" fmla="*/ 2199419 w 2997424"/>
              <a:gd name="connsiteY2" fmla="*/ 254508 h 6859588"/>
              <a:gd name="connsiteX3" fmla="*/ 2989732 w 2997424"/>
              <a:gd name="connsiteY3" fmla="*/ 3001979 h 6859588"/>
              <a:gd name="connsiteX4" fmla="*/ 2997424 w 2997424"/>
              <a:gd name="connsiteY4" fmla="*/ 3245516 h 6859588"/>
              <a:gd name="connsiteX5" fmla="*/ 2997424 w 2997424"/>
              <a:gd name="connsiteY5" fmla="*/ 3614073 h 6859588"/>
              <a:gd name="connsiteX6" fmla="*/ 2989732 w 2997424"/>
              <a:gd name="connsiteY6" fmla="*/ 3857610 h 6859588"/>
              <a:gd name="connsiteX7" fmla="*/ 2199419 w 2997424"/>
              <a:gd name="connsiteY7" fmla="*/ 6605081 h 6859588"/>
              <a:gd name="connsiteX8" fmla="*/ 2053114 w 2997424"/>
              <a:gd name="connsiteY8" fmla="*/ 6859588 h 6859588"/>
              <a:gd name="connsiteX9" fmla="*/ 0 w 2997424"/>
              <a:gd name="connsiteY9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7424" h="6859588">
                <a:moveTo>
                  <a:pt x="0" y="0"/>
                </a:moveTo>
                <a:lnTo>
                  <a:pt x="2053114" y="0"/>
                </a:lnTo>
                <a:lnTo>
                  <a:pt x="2199419" y="254508"/>
                </a:lnTo>
                <a:cubicBezTo>
                  <a:pt x="2647976" y="1080417"/>
                  <a:pt x="2926987" y="2011818"/>
                  <a:pt x="2989732" y="3001979"/>
                </a:cubicBezTo>
                <a:lnTo>
                  <a:pt x="2997424" y="3245516"/>
                </a:lnTo>
                <a:lnTo>
                  <a:pt x="2997424" y="3614073"/>
                </a:lnTo>
                <a:lnTo>
                  <a:pt x="2989732" y="3857610"/>
                </a:lnTo>
                <a:cubicBezTo>
                  <a:pt x="2926987" y="4847771"/>
                  <a:pt x="2647976" y="5779172"/>
                  <a:pt x="2199419" y="6605081"/>
                </a:cubicBezTo>
                <a:lnTo>
                  <a:pt x="2053114" y="6859588"/>
                </a:lnTo>
                <a:lnTo>
                  <a:pt x="0" y="6859588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722583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559" y="0"/>
            <a:ext cx="12211558" cy="686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00937" y="3429794"/>
            <a:ext cx="7789376" cy="18578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000" b="1" smtClean="0">
                <a:solidFill>
                  <a:srgbClr val="AC8121"/>
                </a:solidFill>
                <a:cs typeface="Arial" charset="0"/>
              </a:defRPr>
            </a:lvl1pPr>
          </a:lstStyle>
          <a:p>
            <a:r>
              <a:rPr lang="pl-PL" dirty="0"/>
              <a:t>Tytuł prezentacji.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00936" y="5593295"/>
            <a:ext cx="7789377" cy="68050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anose="020B0604020202020204" pitchFamily="34" charset="0"/>
              <a:buNone/>
              <a:tabLst/>
              <a:defRPr sz="1900" smtClean="0">
                <a:solidFill>
                  <a:srgbClr val="AC8121"/>
                </a:solidFill>
                <a:cs typeface="Arial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Wydarzenie/jednostka organizacyjna/data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067" y="954520"/>
            <a:ext cx="2304172" cy="20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8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leg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323" y="4190541"/>
            <a:ext cx="7668990" cy="73969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00285" y="3730692"/>
            <a:ext cx="2201677" cy="2200902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21806" y="5002244"/>
            <a:ext cx="7668990" cy="5517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3000" b="0" kern="0" baseline="0" smtClean="0">
                <a:solidFill>
                  <a:srgbClr val="8A8A8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Jednostka organizacyjna/stanowisko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55298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497196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740801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leg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610" y="4584196"/>
            <a:ext cx="10586220" cy="73969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4093" y="5395899"/>
            <a:ext cx="10586220" cy="5517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3000" b="0" kern="0" baseline="0" smtClean="0">
                <a:solidFill>
                  <a:srgbClr val="8A8A8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Jednostka organizacyjna/stanowisko</a:t>
            </a:r>
            <a:endParaRPr lang="en-PL" dirty="0"/>
          </a:p>
        </p:txBody>
      </p:sp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497196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72701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leg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323" y="945518"/>
            <a:ext cx="6589007" cy="73969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21806" y="1757221"/>
            <a:ext cx="6589007" cy="5517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3000" b="0" kern="0" baseline="0" smtClean="0">
                <a:solidFill>
                  <a:srgbClr val="8A8A8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Jednostka organizacyjna/stanowisko</a:t>
            </a:r>
            <a:endParaRPr lang="en-PL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00285" y="472808"/>
            <a:ext cx="2201677" cy="2200902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072714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legent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595604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945518"/>
            <a:ext cx="9505330" cy="73969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5346" y="1757221"/>
            <a:ext cx="9505330" cy="5517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3000" b="0" kern="0" baseline="0" smtClean="0">
                <a:solidFill>
                  <a:srgbClr val="8A8A8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Jednostka organizacyjna/stanowisko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121601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 z numer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6" name="Symbol zastępczy zawartości 8"/>
          <p:cNvSpPr>
            <a:spLocks noGrp="1"/>
          </p:cNvSpPr>
          <p:nvPr>
            <p:ph sz="quarter" idx="12"/>
          </p:nvPr>
        </p:nvSpPr>
        <p:spPr>
          <a:xfrm>
            <a:off x="804863" y="1627200"/>
            <a:ext cx="10585450" cy="4316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>
              <a:buClr>
                <a:srgbClr val="AC8121"/>
              </a:buClr>
              <a:buFont typeface="+mj-lt"/>
              <a:buAutoNum type="arabicPeriod"/>
              <a:defRPr sz="2600">
                <a:solidFill>
                  <a:srgbClr val="AC8121"/>
                </a:solidFill>
              </a:defRPr>
            </a:lvl1pPr>
            <a:lvl2pPr>
              <a:defRPr sz="1700"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8917791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 z bullet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6" name="Symbol zastępczy zawartości 8"/>
          <p:cNvSpPr>
            <a:spLocks noGrp="1"/>
          </p:cNvSpPr>
          <p:nvPr>
            <p:ph sz="quarter" idx="12"/>
          </p:nvPr>
        </p:nvSpPr>
        <p:spPr>
          <a:xfrm>
            <a:off x="804863" y="1627200"/>
            <a:ext cx="10585450" cy="4316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>
              <a:buClr>
                <a:srgbClr val="AC8121"/>
              </a:buClr>
              <a:buFont typeface="Symbol" panose="05050102010706020507" pitchFamily="18" charset="2"/>
              <a:buChar char="·"/>
              <a:defRPr sz="2600">
                <a:solidFill>
                  <a:srgbClr val="AC8121"/>
                </a:solidFill>
              </a:defRPr>
            </a:lvl1pPr>
            <a:lvl2pPr>
              <a:defRPr sz="1700"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9479493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027729"/>
            <a:ext cx="10585450" cy="922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3825838"/>
            <a:ext cx="3636962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4618276"/>
            <a:ext cx="363696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baseline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497196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93889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027729"/>
            <a:ext cx="10585450" cy="922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3825838"/>
            <a:ext cx="10585449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4618276"/>
            <a:ext cx="10585452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baseline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794159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027729"/>
            <a:ext cx="10585450" cy="922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3825838"/>
            <a:ext cx="10585447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4618276"/>
            <a:ext cx="1058545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604738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103399"/>
            <a:ext cx="1240357" cy="1368152"/>
          </a:xfrm>
          <a:prstGeom prst="rect">
            <a:avLst/>
          </a:prstGeom>
        </p:spPr>
      </p:pic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027729"/>
            <a:ext cx="10585450" cy="922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3825838"/>
            <a:ext cx="10585447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4618276"/>
            <a:ext cx="1058545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9" name="Picture Placeholder 10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097586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9" name="Grupa 1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0" name="Obraz 1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1" name="Prostokąt 2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569405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060654" y="1276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027729"/>
            <a:ext cx="10585450" cy="922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3825838"/>
            <a:ext cx="10585447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4618276"/>
            <a:ext cx="1058545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20" name="Grupa 1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1" name="Obraz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2" name="Prostokąt 21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2217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518026"/>
            <a:ext cx="10585450" cy="431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6" y="4148712"/>
            <a:ext cx="10585447" cy="1201891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4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42363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027729"/>
            <a:ext cx="10585450" cy="922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3825838"/>
            <a:ext cx="10585447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4618276"/>
            <a:ext cx="1058545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828668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595604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1643477"/>
            <a:ext cx="9505952" cy="4901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963629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43353"/>
            <a:ext cx="9505950" cy="11220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1626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30588"/>
            <a:ext cx="12195174" cy="345559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804863" y="1643353"/>
            <a:ext cx="9505950" cy="11220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474760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1" y="3429794"/>
            <a:ext cx="6097587" cy="34560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6097586" y="3429794"/>
            <a:ext cx="6097587" cy="34560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43353"/>
            <a:ext cx="9505950" cy="11220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58092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4060654" y="3429794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7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43353"/>
            <a:ext cx="9505950" cy="11220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20" name="Grupa 1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1" name="Obraz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2" name="Prostokąt 21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409325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343058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343058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343058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343058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8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43353"/>
            <a:ext cx="9505950" cy="11220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06356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257732" y="0"/>
            <a:ext cx="5960535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2676495"/>
            <a:ext cx="4897298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999" y="1485900"/>
            <a:ext cx="4897297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999" y="2278016"/>
            <a:ext cx="48972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0458877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2676495"/>
            <a:ext cx="4897298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999" y="1485900"/>
            <a:ext cx="4897297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999" y="2278016"/>
            <a:ext cx="48972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1" name="Symbol zastępczy obrazu 20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241603" y="0"/>
            <a:ext cx="5978573" cy="6859588"/>
          </a:xfrm>
          <a:custGeom>
            <a:avLst/>
            <a:gdLst>
              <a:gd name="connsiteX0" fmla="*/ 950131 w 5920592"/>
              <a:gd name="connsiteY0" fmla="*/ 0 h 6859588"/>
              <a:gd name="connsiteX1" fmla="*/ 5920592 w 5920592"/>
              <a:gd name="connsiteY1" fmla="*/ 0 h 6859588"/>
              <a:gd name="connsiteX2" fmla="*/ 5920592 w 5920592"/>
              <a:gd name="connsiteY2" fmla="*/ 6859588 h 6859588"/>
              <a:gd name="connsiteX3" fmla="*/ 934905 w 5920592"/>
              <a:gd name="connsiteY3" fmla="*/ 6859588 h 6859588"/>
              <a:gd name="connsiteX4" fmla="*/ 803827 w 5920592"/>
              <a:gd name="connsiteY4" fmla="*/ 6630684 h 6859588"/>
              <a:gd name="connsiteX5" fmla="*/ 0 w 5920592"/>
              <a:gd name="connsiteY5" fmla="*/ 3443089 h 6859588"/>
              <a:gd name="connsiteX6" fmla="*/ 803827 w 5920592"/>
              <a:gd name="connsiteY6" fmla="*/ 255494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0592" h="6859588">
                <a:moveTo>
                  <a:pt x="950131" y="0"/>
                </a:moveTo>
                <a:lnTo>
                  <a:pt x="5920592" y="0"/>
                </a:lnTo>
                <a:lnTo>
                  <a:pt x="5920592" y="6859588"/>
                </a:lnTo>
                <a:lnTo>
                  <a:pt x="934905" y="6859588"/>
                </a:lnTo>
                <a:lnTo>
                  <a:pt x="803827" y="6630684"/>
                </a:lnTo>
                <a:cubicBezTo>
                  <a:pt x="291190" y="5683129"/>
                  <a:pt x="0" y="4597254"/>
                  <a:pt x="0" y="3443089"/>
                </a:cubicBezTo>
                <a:cubicBezTo>
                  <a:pt x="0" y="2288924"/>
                  <a:pt x="291190" y="1203049"/>
                  <a:pt x="803827" y="255494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664552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8055175" y="0"/>
            <a:ext cx="414000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1485900"/>
            <a:ext cx="6661150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2278016"/>
            <a:ext cx="6661152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5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2676495"/>
            <a:ext cx="6661151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87648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3" name="Prostokąt 1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276965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sz="quarter" idx="21" hasCustomPrompt="1"/>
          </p:nvPr>
        </p:nvSpPr>
        <p:spPr>
          <a:xfrm>
            <a:off x="8061245" y="0"/>
            <a:ext cx="4133931" cy="6859588"/>
          </a:xfrm>
          <a:custGeom>
            <a:avLst/>
            <a:gdLst>
              <a:gd name="connsiteX0" fmla="*/ 961971 w 4133931"/>
              <a:gd name="connsiteY0" fmla="*/ 0 h 6859588"/>
              <a:gd name="connsiteX1" fmla="*/ 4133931 w 4133931"/>
              <a:gd name="connsiteY1" fmla="*/ 0 h 6859588"/>
              <a:gd name="connsiteX2" fmla="*/ 4133931 w 4133931"/>
              <a:gd name="connsiteY2" fmla="*/ 6859588 h 6859588"/>
              <a:gd name="connsiteX3" fmla="*/ 961971 w 4133931"/>
              <a:gd name="connsiteY3" fmla="*/ 6859588 h 6859588"/>
              <a:gd name="connsiteX4" fmla="*/ 890562 w 4133931"/>
              <a:gd name="connsiteY4" fmla="*/ 6747301 h 6859588"/>
              <a:gd name="connsiteX5" fmla="*/ 805972 w 4133931"/>
              <a:gd name="connsiteY5" fmla="*/ 6600543 h 6859588"/>
              <a:gd name="connsiteX6" fmla="*/ 0 w 4133931"/>
              <a:gd name="connsiteY6" fmla="*/ 3425256 h 6859588"/>
              <a:gd name="connsiteX7" fmla="*/ 623765 w 4133931"/>
              <a:gd name="connsiteY7" fmla="*/ 610254 h 6859588"/>
              <a:gd name="connsiteX8" fmla="*/ 769274 w 4133931"/>
              <a:gd name="connsiteY8" fmla="*/ 322533 h 6859588"/>
              <a:gd name="connsiteX9" fmla="*/ 858167 w 4133931"/>
              <a:gd name="connsiteY9" fmla="*/ 163226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931" h="6859588">
                <a:moveTo>
                  <a:pt x="961971" y="0"/>
                </a:moveTo>
                <a:lnTo>
                  <a:pt x="4133931" y="0"/>
                </a:lnTo>
                <a:lnTo>
                  <a:pt x="4133931" y="6859588"/>
                </a:lnTo>
                <a:lnTo>
                  <a:pt x="961971" y="6859588"/>
                </a:lnTo>
                <a:lnTo>
                  <a:pt x="890562" y="6747301"/>
                </a:lnTo>
                <a:lnTo>
                  <a:pt x="805972" y="6600543"/>
                </a:lnTo>
                <a:cubicBezTo>
                  <a:pt x="291967" y="5656647"/>
                  <a:pt x="0" y="4574965"/>
                  <a:pt x="0" y="3425256"/>
                </a:cubicBezTo>
                <a:cubicBezTo>
                  <a:pt x="0" y="2419262"/>
                  <a:pt x="223538" y="1465350"/>
                  <a:pt x="623765" y="610254"/>
                </a:cubicBezTo>
                <a:lnTo>
                  <a:pt x="769274" y="322533"/>
                </a:lnTo>
                <a:lnTo>
                  <a:pt x="858167" y="163226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1485900"/>
            <a:ext cx="6661013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2278016"/>
            <a:ext cx="6661015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5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5000" y="2676495"/>
            <a:ext cx="6661014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2" name="Obraz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904355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-7411" y="0"/>
            <a:ext cx="5960535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6492875" y="2676495"/>
            <a:ext cx="4897298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875" y="1485900"/>
            <a:ext cx="4897297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92875" y="2278016"/>
            <a:ext cx="48972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561642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obrazu 27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-4885" y="-4538"/>
            <a:ext cx="5948586" cy="6864126"/>
          </a:xfrm>
          <a:custGeom>
            <a:avLst/>
            <a:gdLst>
              <a:gd name="connsiteX0" fmla="*/ 0 w 5948586"/>
              <a:gd name="connsiteY0" fmla="*/ 0 h 6864126"/>
              <a:gd name="connsiteX1" fmla="*/ 5032724 w 5948586"/>
              <a:gd name="connsiteY1" fmla="*/ 0 h 6864126"/>
              <a:gd name="connsiteX2" fmla="*/ 5151109 w 5948586"/>
              <a:gd name="connsiteY2" fmla="*/ 209035 h 6864126"/>
              <a:gd name="connsiteX3" fmla="*/ 5941422 w 5948586"/>
              <a:gd name="connsiteY3" fmla="*/ 2997815 h 6864126"/>
              <a:gd name="connsiteX4" fmla="*/ 5948586 w 5948586"/>
              <a:gd name="connsiteY4" fmla="*/ 3228040 h 6864126"/>
              <a:gd name="connsiteX5" fmla="*/ 5948586 w 5948586"/>
              <a:gd name="connsiteY5" fmla="*/ 3636087 h 6864126"/>
              <a:gd name="connsiteX6" fmla="*/ 5941422 w 5948586"/>
              <a:gd name="connsiteY6" fmla="*/ 3866311 h 6864126"/>
              <a:gd name="connsiteX7" fmla="*/ 5151109 w 5948586"/>
              <a:gd name="connsiteY7" fmla="*/ 6655092 h 6864126"/>
              <a:gd name="connsiteX8" fmla="*/ 5032724 w 5948586"/>
              <a:gd name="connsiteY8" fmla="*/ 6864126 h 6864126"/>
              <a:gd name="connsiteX9" fmla="*/ 0 w 5948586"/>
              <a:gd name="connsiteY9" fmla="*/ 6864126 h 686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586" h="6864126">
                <a:moveTo>
                  <a:pt x="0" y="0"/>
                </a:moveTo>
                <a:lnTo>
                  <a:pt x="5032724" y="0"/>
                </a:lnTo>
                <a:lnTo>
                  <a:pt x="5151109" y="209035"/>
                </a:lnTo>
                <a:cubicBezTo>
                  <a:pt x="5599666" y="1047362"/>
                  <a:pt x="5878678" y="1992767"/>
                  <a:pt x="5941422" y="2997815"/>
                </a:cubicBezTo>
                <a:lnTo>
                  <a:pt x="5948586" y="3228040"/>
                </a:lnTo>
                <a:lnTo>
                  <a:pt x="5948586" y="3636087"/>
                </a:lnTo>
                <a:lnTo>
                  <a:pt x="5941422" y="3866311"/>
                </a:lnTo>
                <a:cubicBezTo>
                  <a:pt x="5878678" y="4871359"/>
                  <a:pt x="5599666" y="5816765"/>
                  <a:pt x="5151109" y="6655092"/>
                </a:cubicBezTo>
                <a:lnTo>
                  <a:pt x="5032724" y="6864126"/>
                </a:lnTo>
                <a:lnTo>
                  <a:pt x="0" y="6864126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6492875" y="2676495"/>
            <a:ext cx="4897298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875" y="1485900"/>
            <a:ext cx="4897297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92875" y="2278016"/>
            <a:ext cx="48972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475284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414000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2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4729163" y="2676495"/>
            <a:ext cx="6661010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9163" y="1485900"/>
            <a:ext cx="6661009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163" y="2278016"/>
            <a:ext cx="6661011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1045886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4132585" cy="6859588"/>
          </a:xfrm>
          <a:custGeom>
            <a:avLst/>
            <a:gdLst>
              <a:gd name="connsiteX0" fmla="*/ 0 w 4132585"/>
              <a:gd name="connsiteY0" fmla="*/ 0 h 6859588"/>
              <a:gd name="connsiteX1" fmla="*/ 3180618 w 4132585"/>
              <a:gd name="connsiteY1" fmla="*/ 0 h 6859588"/>
              <a:gd name="connsiteX2" fmla="*/ 3226885 w 4132585"/>
              <a:gd name="connsiteY2" fmla="*/ 72752 h 6859588"/>
              <a:gd name="connsiteX3" fmla="*/ 3328759 w 4132585"/>
              <a:gd name="connsiteY3" fmla="*/ 249970 h 6859588"/>
              <a:gd name="connsiteX4" fmla="*/ 4132585 w 4132585"/>
              <a:gd name="connsiteY4" fmla="*/ 3425256 h 6859588"/>
              <a:gd name="connsiteX5" fmla="*/ 3510481 w 4132585"/>
              <a:gd name="connsiteY5" fmla="*/ 6240260 h 6859588"/>
              <a:gd name="connsiteX6" fmla="*/ 3395833 w 4132585"/>
              <a:gd name="connsiteY6" fmla="*/ 6467561 h 6859588"/>
              <a:gd name="connsiteX7" fmla="*/ 3275762 w 4132585"/>
              <a:gd name="connsiteY7" fmla="*/ 6682746 h 6859588"/>
              <a:gd name="connsiteX8" fmla="*/ 3163299 w 4132585"/>
              <a:gd name="connsiteY8" fmla="*/ 6859588 h 6859588"/>
              <a:gd name="connsiteX9" fmla="*/ 0 w 4132585"/>
              <a:gd name="connsiteY9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2585" h="6859588">
                <a:moveTo>
                  <a:pt x="0" y="0"/>
                </a:moveTo>
                <a:lnTo>
                  <a:pt x="3180618" y="0"/>
                </a:lnTo>
                <a:lnTo>
                  <a:pt x="3226885" y="72752"/>
                </a:lnTo>
                <a:lnTo>
                  <a:pt x="3328759" y="249970"/>
                </a:lnTo>
                <a:cubicBezTo>
                  <a:pt x="3841395" y="1193866"/>
                  <a:pt x="4132585" y="2275548"/>
                  <a:pt x="4132585" y="3425256"/>
                </a:cubicBezTo>
                <a:cubicBezTo>
                  <a:pt x="4132585" y="4431252"/>
                  <a:pt x="3909643" y="5385164"/>
                  <a:pt x="3510481" y="6240260"/>
                </a:cubicBezTo>
                <a:lnTo>
                  <a:pt x="3395833" y="6467561"/>
                </a:lnTo>
                <a:lnTo>
                  <a:pt x="3275762" y="6682746"/>
                </a:lnTo>
                <a:lnTo>
                  <a:pt x="3163299" y="6859588"/>
                </a:lnTo>
                <a:lnTo>
                  <a:pt x="0" y="6859588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2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4729163" y="2676495"/>
            <a:ext cx="6661010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9163" y="1485900"/>
            <a:ext cx="6661009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163" y="2278016"/>
            <a:ext cx="6661011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86383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5953125" y="1632378"/>
            <a:ext cx="543718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99011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961799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804999" y="1632378"/>
            <a:ext cx="543718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070589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245923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5953125" y="3430588"/>
            <a:ext cx="5437189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99011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3284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804999" y="3430588"/>
            <a:ext cx="5437189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070589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806027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1632378"/>
            <a:ext cx="10585451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9494742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3" name="Prostokąt 1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082829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4881375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9414224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4881375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610144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097586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4881375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696125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4060654" y="1276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4881375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 b="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6791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 b="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4881375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9" name="Grupa 1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0" name="Obraz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1" name="Prostokąt 2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806226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41015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1641015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076139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29794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1629594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287969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29794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097586" y="3429794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8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1629594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1" name="Obraz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2" name="Prostokąt 21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3982372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4060654" y="3429794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1629594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3049984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345537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345537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345537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345537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7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1629594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22" name="Grupa 2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3" name="Obraz 2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4" name="Prostokąt 2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8500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103399"/>
            <a:ext cx="1240357" cy="1368152"/>
          </a:xfrm>
          <a:prstGeom prst="rect">
            <a:avLst/>
          </a:prstGeom>
        </p:spPr>
      </p:pic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Picture Placeholder 10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097586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49018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8055175" y="0"/>
            <a:ext cx="414000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66611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1233900"/>
            <a:ext cx="6661152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1632378"/>
            <a:ext cx="316848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3392" y="1632378"/>
            <a:ext cx="3132622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2447316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/>
          <p:cNvSpPr>
            <a:spLocks noGrp="1"/>
          </p:cNvSpPr>
          <p:nvPr>
            <p:ph type="pic" sz="quarter" idx="21" hasCustomPrompt="1"/>
          </p:nvPr>
        </p:nvSpPr>
        <p:spPr>
          <a:xfrm>
            <a:off x="8061245" y="0"/>
            <a:ext cx="4133931" cy="6859588"/>
          </a:xfrm>
          <a:custGeom>
            <a:avLst/>
            <a:gdLst>
              <a:gd name="connsiteX0" fmla="*/ 961971 w 4133931"/>
              <a:gd name="connsiteY0" fmla="*/ 0 h 6859588"/>
              <a:gd name="connsiteX1" fmla="*/ 4133931 w 4133931"/>
              <a:gd name="connsiteY1" fmla="*/ 0 h 6859588"/>
              <a:gd name="connsiteX2" fmla="*/ 4133931 w 4133931"/>
              <a:gd name="connsiteY2" fmla="*/ 6859588 h 6859588"/>
              <a:gd name="connsiteX3" fmla="*/ 961971 w 4133931"/>
              <a:gd name="connsiteY3" fmla="*/ 6859588 h 6859588"/>
              <a:gd name="connsiteX4" fmla="*/ 890562 w 4133931"/>
              <a:gd name="connsiteY4" fmla="*/ 6747301 h 6859588"/>
              <a:gd name="connsiteX5" fmla="*/ 805972 w 4133931"/>
              <a:gd name="connsiteY5" fmla="*/ 6600543 h 6859588"/>
              <a:gd name="connsiteX6" fmla="*/ 0 w 4133931"/>
              <a:gd name="connsiteY6" fmla="*/ 3425256 h 6859588"/>
              <a:gd name="connsiteX7" fmla="*/ 623765 w 4133931"/>
              <a:gd name="connsiteY7" fmla="*/ 610254 h 6859588"/>
              <a:gd name="connsiteX8" fmla="*/ 769274 w 4133931"/>
              <a:gd name="connsiteY8" fmla="*/ 322533 h 6859588"/>
              <a:gd name="connsiteX9" fmla="*/ 858167 w 4133931"/>
              <a:gd name="connsiteY9" fmla="*/ 163226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931" h="6859588">
                <a:moveTo>
                  <a:pt x="961971" y="0"/>
                </a:moveTo>
                <a:lnTo>
                  <a:pt x="4133931" y="0"/>
                </a:lnTo>
                <a:lnTo>
                  <a:pt x="4133931" y="6859588"/>
                </a:lnTo>
                <a:lnTo>
                  <a:pt x="961971" y="6859588"/>
                </a:lnTo>
                <a:lnTo>
                  <a:pt x="890562" y="6747301"/>
                </a:lnTo>
                <a:lnTo>
                  <a:pt x="805972" y="6600543"/>
                </a:lnTo>
                <a:cubicBezTo>
                  <a:pt x="291967" y="5656647"/>
                  <a:pt x="0" y="4574965"/>
                  <a:pt x="0" y="3425256"/>
                </a:cubicBezTo>
                <a:cubicBezTo>
                  <a:pt x="0" y="2419262"/>
                  <a:pt x="223538" y="1465350"/>
                  <a:pt x="623765" y="610254"/>
                </a:cubicBezTo>
                <a:lnTo>
                  <a:pt x="769274" y="322533"/>
                </a:lnTo>
                <a:lnTo>
                  <a:pt x="858167" y="163226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1233900"/>
            <a:ext cx="6661152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2" y="441462"/>
            <a:ext cx="6661151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1632378"/>
            <a:ext cx="316848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5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3392" y="1632378"/>
            <a:ext cx="3132622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0127374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8055175" y="0"/>
            <a:ext cx="414000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66611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1233900"/>
            <a:ext cx="6661152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3430588"/>
            <a:ext cx="3168489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3392" y="3430588"/>
            <a:ext cx="3132622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1491438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/>
          <p:cNvSpPr>
            <a:spLocks noGrp="1"/>
          </p:cNvSpPr>
          <p:nvPr>
            <p:ph type="pic" sz="quarter" idx="21" hasCustomPrompt="1"/>
          </p:nvPr>
        </p:nvSpPr>
        <p:spPr>
          <a:xfrm>
            <a:off x="8061245" y="0"/>
            <a:ext cx="4133931" cy="6859588"/>
          </a:xfrm>
          <a:custGeom>
            <a:avLst/>
            <a:gdLst>
              <a:gd name="connsiteX0" fmla="*/ 961971 w 4133931"/>
              <a:gd name="connsiteY0" fmla="*/ 0 h 6859588"/>
              <a:gd name="connsiteX1" fmla="*/ 4133931 w 4133931"/>
              <a:gd name="connsiteY1" fmla="*/ 0 h 6859588"/>
              <a:gd name="connsiteX2" fmla="*/ 4133931 w 4133931"/>
              <a:gd name="connsiteY2" fmla="*/ 6859588 h 6859588"/>
              <a:gd name="connsiteX3" fmla="*/ 961971 w 4133931"/>
              <a:gd name="connsiteY3" fmla="*/ 6859588 h 6859588"/>
              <a:gd name="connsiteX4" fmla="*/ 890562 w 4133931"/>
              <a:gd name="connsiteY4" fmla="*/ 6747301 h 6859588"/>
              <a:gd name="connsiteX5" fmla="*/ 805972 w 4133931"/>
              <a:gd name="connsiteY5" fmla="*/ 6600543 h 6859588"/>
              <a:gd name="connsiteX6" fmla="*/ 0 w 4133931"/>
              <a:gd name="connsiteY6" fmla="*/ 3425256 h 6859588"/>
              <a:gd name="connsiteX7" fmla="*/ 623765 w 4133931"/>
              <a:gd name="connsiteY7" fmla="*/ 610254 h 6859588"/>
              <a:gd name="connsiteX8" fmla="*/ 769274 w 4133931"/>
              <a:gd name="connsiteY8" fmla="*/ 322533 h 6859588"/>
              <a:gd name="connsiteX9" fmla="*/ 858167 w 4133931"/>
              <a:gd name="connsiteY9" fmla="*/ 163226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931" h="6859588">
                <a:moveTo>
                  <a:pt x="961971" y="0"/>
                </a:moveTo>
                <a:lnTo>
                  <a:pt x="4133931" y="0"/>
                </a:lnTo>
                <a:lnTo>
                  <a:pt x="4133931" y="6859588"/>
                </a:lnTo>
                <a:lnTo>
                  <a:pt x="961971" y="6859588"/>
                </a:lnTo>
                <a:lnTo>
                  <a:pt x="890562" y="6747301"/>
                </a:lnTo>
                <a:lnTo>
                  <a:pt x="805972" y="6600543"/>
                </a:lnTo>
                <a:cubicBezTo>
                  <a:pt x="291967" y="5656647"/>
                  <a:pt x="0" y="4574965"/>
                  <a:pt x="0" y="3425256"/>
                </a:cubicBezTo>
                <a:cubicBezTo>
                  <a:pt x="0" y="2419262"/>
                  <a:pt x="223538" y="1465350"/>
                  <a:pt x="623765" y="610254"/>
                </a:cubicBezTo>
                <a:lnTo>
                  <a:pt x="769274" y="322533"/>
                </a:lnTo>
                <a:lnTo>
                  <a:pt x="858167" y="163226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1233900"/>
            <a:ext cx="6661152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2" y="441462"/>
            <a:ext cx="6661151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3430588"/>
            <a:ext cx="3168489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5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3392" y="3430588"/>
            <a:ext cx="3132622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7580444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414000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9163" y="441462"/>
            <a:ext cx="5580892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163" y="1233900"/>
            <a:ext cx="5580894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2" hasCustomPrompt="1"/>
          </p:nvPr>
        </p:nvSpPr>
        <p:spPr>
          <a:xfrm>
            <a:off x="4729023" y="1632378"/>
            <a:ext cx="316848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0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57553" y="1632378"/>
            <a:ext cx="3132622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2937467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/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4132585" cy="6859588"/>
          </a:xfrm>
          <a:custGeom>
            <a:avLst/>
            <a:gdLst>
              <a:gd name="connsiteX0" fmla="*/ 0 w 4132585"/>
              <a:gd name="connsiteY0" fmla="*/ 0 h 6859588"/>
              <a:gd name="connsiteX1" fmla="*/ 3180618 w 4132585"/>
              <a:gd name="connsiteY1" fmla="*/ 0 h 6859588"/>
              <a:gd name="connsiteX2" fmla="*/ 3226885 w 4132585"/>
              <a:gd name="connsiteY2" fmla="*/ 72752 h 6859588"/>
              <a:gd name="connsiteX3" fmla="*/ 3328759 w 4132585"/>
              <a:gd name="connsiteY3" fmla="*/ 249970 h 6859588"/>
              <a:gd name="connsiteX4" fmla="*/ 4132585 w 4132585"/>
              <a:gd name="connsiteY4" fmla="*/ 3425256 h 6859588"/>
              <a:gd name="connsiteX5" fmla="*/ 3510481 w 4132585"/>
              <a:gd name="connsiteY5" fmla="*/ 6240260 h 6859588"/>
              <a:gd name="connsiteX6" fmla="*/ 3395833 w 4132585"/>
              <a:gd name="connsiteY6" fmla="*/ 6467561 h 6859588"/>
              <a:gd name="connsiteX7" fmla="*/ 3275762 w 4132585"/>
              <a:gd name="connsiteY7" fmla="*/ 6682746 h 6859588"/>
              <a:gd name="connsiteX8" fmla="*/ 3163299 w 4132585"/>
              <a:gd name="connsiteY8" fmla="*/ 6859588 h 6859588"/>
              <a:gd name="connsiteX9" fmla="*/ 0 w 4132585"/>
              <a:gd name="connsiteY9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2585" h="6859588">
                <a:moveTo>
                  <a:pt x="0" y="0"/>
                </a:moveTo>
                <a:lnTo>
                  <a:pt x="3180618" y="0"/>
                </a:lnTo>
                <a:lnTo>
                  <a:pt x="3226885" y="72752"/>
                </a:lnTo>
                <a:lnTo>
                  <a:pt x="3328759" y="249970"/>
                </a:lnTo>
                <a:cubicBezTo>
                  <a:pt x="3841395" y="1193866"/>
                  <a:pt x="4132585" y="2275548"/>
                  <a:pt x="4132585" y="3425256"/>
                </a:cubicBezTo>
                <a:cubicBezTo>
                  <a:pt x="4132585" y="4431252"/>
                  <a:pt x="3909643" y="5385164"/>
                  <a:pt x="3510481" y="6240260"/>
                </a:cubicBezTo>
                <a:lnTo>
                  <a:pt x="3395833" y="6467561"/>
                </a:lnTo>
                <a:lnTo>
                  <a:pt x="3275762" y="6682746"/>
                </a:lnTo>
                <a:lnTo>
                  <a:pt x="3163299" y="6859588"/>
                </a:lnTo>
                <a:lnTo>
                  <a:pt x="0" y="6859588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9023" y="441462"/>
            <a:ext cx="5581032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023" y="1233900"/>
            <a:ext cx="5581034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22" hasCustomPrompt="1"/>
          </p:nvPr>
        </p:nvSpPr>
        <p:spPr>
          <a:xfrm>
            <a:off x="4729023" y="1632378"/>
            <a:ext cx="316848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57553" y="1632378"/>
            <a:ext cx="3132622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4853381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414000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9163" y="441462"/>
            <a:ext cx="5580892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163" y="1233900"/>
            <a:ext cx="5580894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2" hasCustomPrompt="1"/>
          </p:nvPr>
        </p:nvSpPr>
        <p:spPr>
          <a:xfrm>
            <a:off x="4729023" y="3430588"/>
            <a:ext cx="3168489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0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57553" y="3430588"/>
            <a:ext cx="3132622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892557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/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4132585" cy="6859588"/>
          </a:xfrm>
          <a:custGeom>
            <a:avLst/>
            <a:gdLst>
              <a:gd name="connsiteX0" fmla="*/ 0 w 4132585"/>
              <a:gd name="connsiteY0" fmla="*/ 0 h 6859588"/>
              <a:gd name="connsiteX1" fmla="*/ 3180618 w 4132585"/>
              <a:gd name="connsiteY1" fmla="*/ 0 h 6859588"/>
              <a:gd name="connsiteX2" fmla="*/ 3226885 w 4132585"/>
              <a:gd name="connsiteY2" fmla="*/ 72752 h 6859588"/>
              <a:gd name="connsiteX3" fmla="*/ 3328759 w 4132585"/>
              <a:gd name="connsiteY3" fmla="*/ 249970 h 6859588"/>
              <a:gd name="connsiteX4" fmla="*/ 4132585 w 4132585"/>
              <a:gd name="connsiteY4" fmla="*/ 3425256 h 6859588"/>
              <a:gd name="connsiteX5" fmla="*/ 3510481 w 4132585"/>
              <a:gd name="connsiteY5" fmla="*/ 6240260 h 6859588"/>
              <a:gd name="connsiteX6" fmla="*/ 3395833 w 4132585"/>
              <a:gd name="connsiteY6" fmla="*/ 6467561 h 6859588"/>
              <a:gd name="connsiteX7" fmla="*/ 3275762 w 4132585"/>
              <a:gd name="connsiteY7" fmla="*/ 6682746 h 6859588"/>
              <a:gd name="connsiteX8" fmla="*/ 3163299 w 4132585"/>
              <a:gd name="connsiteY8" fmla="*/ 6859588 h 6859588"/>
              <a:gd name="connsiteX9" fmla="*/ 0 w 4132585"/>
              <a:gd name="connsiteY9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2585" h="6859588">
                <a:moveTo>
                  <a:pt x="0" y="0"/>
                </a:moveTo>
                <a:lnTo>
                  <a:pt x="3180618" y="0"/>
                </a:lnTo>
                <a:lnTo>
                  <a:pt x="3226885" y="72752"/>
                </a:lnTo>
                <a:lnTo>
                  <a:pt x="3328759" y="249970"/>
                </a:lnTo>
                <a:cubicBezTo>
                  <a:pt x="3841395" y="1193866"/>
                  <a:pt x="4132585" y="2275548"/>
                  <a:pt x="4132585" y="3425256"/>
                </a:cubicBezTo>
                <a:cubicBezTo>
                  <a:pt x="4132585" y="4431252"/>
                  <a:pt x="3909643" y="5385164"/>
                  <a:pt x="3510481" y="6240260"/>
                </a:cubicBezTo>
                <a:lnTo>
                  <a:pt x="3395833" y="6467561"/>
                </a:lnTo>
                <a:lnTo>
                  <a:pt x="3275762" y="6682746"/>
                </a:lnTo>
                <a:lnTo>
                  <a:pt x="3163299" y="6859588"/>
                </a:lnTo>
                <a:lnTo>
                  <a:pt x="0" y="6859588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9023" y="441462"/>
            <a:ext cx="5581032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023" y="1233900"/>
            <a:ext cx="5581034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22" hasCustomPrompt="1"/>
          </p:nvPr>
        </p:nvSpPr>
        <p:spPr>
          <a:xfrm>
            <a:off x="4729023" y="3430588"/>
            <a:ext cx="3168489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57553" y="3430588"/>
            <a:ext cx="3132622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995808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729163" y="0"/>
            <a:ext cx="273685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1643353"/>
            <a:ext cx="334803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5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42275" y="1632378"/>
            <a:ext cx="334789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3348037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1233900"/>
            <a:ext cx="3348038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850073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729163" y="0"/>
            <a:ext cx="273685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3430588"/>
            <a:ext cx="334803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5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42275" y="3419613"/>
            <a:ext cx="3347899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3348037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1233900"/>
            <a:ext cx="3348038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97747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060654" y="1276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8629335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99011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586" y="1645367"/>
            <a:ext cx="2484301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7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869225" y="1632378"/>
            <a:ext cx="2520950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9" name="Grupa 1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0" name="Obraz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1" name="Prostokąt 2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4097262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4999" y="1645367"/>
            <a:ext cx="2484301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070589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576638" y="1632378"/>
            <a:ext cx="2520950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8" name="Grupa 17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1" name="Prostokąt 2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9697903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99011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586" y="3430588"/>
            <a:ext cx="2484301" cy="25213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7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869225" y="3417599"/>
            <a:ext cx="2520950" cy="25213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9" name="Grupa 1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0" name="Obraz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1" name="Prostokąt 2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063606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4999" y="3430588"/>
            <a:ext cx="2484301" cy="25213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070589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576638" y="3417599"/>
            <a:ext cx="2520950" cy="25213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8" name="Grupa 17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1" name="Prostokąt 2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665331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99011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3A1A0B55-8162-8F4C-8C8A-9045AAC17E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7587" y="3069754"/>
            <a:ext cx="2501911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9" name="Symbol zastępczy zawartości 8">
            <a:extLst>
              <a:ext uri="{FF2B5EF4-FFF2-40B4-BE49-F238E27FC236}">
                <a16:creationId xmlns:a16="http://schemas.microsoft.com/office/drawing/2014/main" id="{A13972A2-F474-3C43-AC89-04C793174C20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097587" y="5207346"/>
            <a:ext cx="2501911" cy="7427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6B5CA479-D345-AB44-B17A-78E63B535B1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869225" y="3069754"/>
            <a:ext cx="2521088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21" name="Symbol zastępczy zawartości 8">
            <a:extLst>
              <a:ext uri="{FF2B5EF4-FFF2-40B4-BE49-F238E27FC236}">
                <a16:creationId xmlns:a16="http://schemas.microsoft.com/office/drawing/2014/main" id="{03B886E0-2B8D-C54F-BACD-924D567E725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869225" y="5207346"/>
            <a:ext cx="2521088" cy="742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grpSp>
        <p:nvGrpSpPr>
          <p:cNvPr id="25" name="Grupa 24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6" name="Obraz 2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7" name="Prostokąt 26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1221443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070589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3A1A0B55-8162-8F4C-8C8A-9045AAC17E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4999" y="3069754"/>
            <a:ext cx="2501911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9" name="Symbol zastępczy zawartości 8">
            <a:extLst>
              <a:ext uri="{FF2B5EF4-FFF2-40B4-BE49-F238E27FC236}">
                <a16:creationId xmlns:a16="http://schemas.microsoft.com/office/drawing/2014/main" id="{A13972A2-F474-3C43-AC89-04C793174C20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04999" y="5207346"/>
            <a:ext cx="2501911" cy="7427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6B5CA479-D345-AB44-B17A-78E63B535B1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576637" y="3069754"/>
            <a:ext cx="2521088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21" name="Symbol zastępczy zawartości 8">
            <a:extLst>
              <a:ext uri="{FF2B5EF4-FFF2-40B4-BE49-F238E27FC236}">
                <a16:creationId xmlns:a16="http://schemas.microsoft.com/office/drawing/2014/main" id="{03B886E0-2B8D-C54F-BACD-924D567E725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576637" y="5207346"/>
            <a:ext cx="2521088" cy="742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grpSp>
        <p:nvGrpSpPr>
          <p:cNvPr id="22" name="Grupa 2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3" name="Obraz 2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4" name="Prostokąt 2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0347630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1632378"/>
            <a:ext cx="5148263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6242050" y="1632378"/>
            <a:ext cx="5148263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267969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3430587"/>
            <a:ext cx="5148263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6242050" y="3430587"/>
            <a:ext cx="5148263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5474583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1013" y="2027628"/>
            <a:ext cx="5132111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64666" y="2027628"/>
            <a:ext cx="5130924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2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5736" y="4129577"/>
            <a:ext cx="5132111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6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59389" y="4129577"/>
            <a:ext cx="5130924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835023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682484" y="2027628"/>
            <a:ext cx="2945884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2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77207" y="4129577"/>
            <a:ext cx="2945884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5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7364171" y="2027628"/>
            <a:ext cx="2945884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7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358894" y="4129577"/>
            <a:ext cx="2945884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5594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517369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obrazu 13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4881375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6162786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4881375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8" name="Prostokąt 17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5067970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097586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4881375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0301110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4881375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4060654" y="1276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20" name="Grupa 19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1" name="Obraz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2" name="Prostokąt 21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2704954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4881375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6500677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4101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1641015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164101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9" name="Grupa 1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0" name="Obraz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1" name="Prostokąt 2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3013827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29794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1629594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9" name="Grupa 18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0" name="Obraz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1" name="Prostokąt 2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2655484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29794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097586" y="3429794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1629594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3" name="Prostokąt 22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7607369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4060654" y="3429794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9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1629594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20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22" name="Grupa 2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3" name="Obraz 2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4" name="Prostokąt 23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688678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345537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345537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345537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345537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20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1629594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21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23" name="Grupa 22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24" name="Obraz 2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5" name="Prostokąt 24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56453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00285" y="472808"/>
            <a:ext cx="2201677" cy="2200902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322" y="893475"/>
            <a:ext cx="6589491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prezentacji/ działu/rozdziału</a:t>
            </a:r>
            <a:endParaRPr lang="en-PL" dirty="0"/>
          </a:p>
        </p:txBody>
      </p:sp>
      <p:grpSp>
        <p:nvGrpSpPr>
          <p:cNvPr id="18" name="Grupa 17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8386263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265939" y="0"/>
            <a:ext cx="2997424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1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1636978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403" y="441462"/>
            <a:ext cx="7820268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403" y="1233900"/>
            <a:ext cx="782027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3477914" y="1643353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6150828" y="1643353"/>
            <a:ext cx="2467845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5319711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obrazu 17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193931" y="0"/>
            <a:ext cx="2997424" cy="6859588"/>
          </a:xfrm>
          <a:custGeom>
            <a:avLst/>
            <a:gdLst>
              <a:gd name="connsiteX0" fmla="*/ 945196 w 2997424"/>
              <a:gd name="connsiteY0" fmla="*/ 0 h 6859588"/>
              <a:gd name="connsiteX1" fmla="*/ 2997424 w 2997424"/>
              <a:gd name="connsiteY1" fmla="*/ 0 h 6859588"/>
              <a:gd name="connsiteX2" fmla="*/ 2997424 w 2997424"/>
              <a:gd name="connsiteY2" fmla="*/ 6859588 h 6859588"/>
              <a:gd name="connsiteX3" fmla="*/ 911668 w 2997424"/>
              <a:gd name="connsiteY3" fmla="*/ 6859588 h 6859588"/>
              <a:gd name="connsiteX4" fmla="*/ 910768 w 2997424"/>
              <a:gd name="connsiteY4" fmla="*/ 6858000 h 6859588"/>
              <a:gd name="connsiteX5" fmla="*/ 945196 w 2997424"/>
              <a:gd name="connsiteY5" fmla="*/ 6858000 h 6859588"/>
              <a:gd name="connsiteX6" fmla="*/ 798891 w 2997424"/>
              <a:gd name="connsiteY6" fmla="*/ 6603552 h 6859588"/>
              <a:gd name="connsiteX7" fmla="*/ 8578 w 2997424"/>
              <a:gd name="connsiteY7" fmla="*/ 3856717 h 6859588"/>
              <a:gd name="connsiteX8" fmla="*/ 0 w 2997424"/>
              <a:gd name="connsiteY8" fmla="*/ 3585201 h 6859588"/>
              <a:gd name="connsiteX9" fmla="*/ 0 w 2997424"/>
              <a:gd name="connsiteY9" fmla="*/ 3272799 h 6859588"/>
              <a:gd name="connsiteX10" fmla="*/ 8578 w 2997424"/>
              <a:gd name="connsiteY10" fmla="*/ 3001283 h 6859588"/>
              <a:gd name="connsiteX11" fmla="*/ 798891 w 2997424"/>
              <a:gd name="connsiteY11" fmla="*/ 25444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7424" h="6859588">
                <a:moveTo>
                  <a:pt x="945196" y="0"/>
                </a:moveTo>
                <a:lnTo>
                  <a:pt x="2997424" y="0"/>
                </a:lnTo>
                <a:lnTo>
                  <a:pt x="2997424" y="6859588"/>
                </a:lnTo>
                <a:lnTo>
                  <a:pt x="911668" y="6859588"/>
                </a:lnTo>
                <a:lnTo>
                  <a:pt x="910768" y="6858000"/>
                </a:lnTo>
                <a:lnTo>
                  <a:pt x="945196" y="6858000"/>
                </a:lnTo>
                <a:lnTo>
                  <a:pt x="798891" y="6603552"/>
                </a:lnTo>
                <a:cubicBezTo>
                  <a:pt x="350335" y="5777834"/>
                  <a:pt x="71323" y="4846648"/>
                  <a:pt x="8578" y="3856717"/>
                </a:cubicBezTo>
                <a:lnTo>
                  <a:pt x="0" y="3585201"/>
                </a:lnTo>
                <a:lnTo>
                  <a:pt x="0" y="3272799"/>
                </a:lnTo>
                <a:lnTo>
                  <a:pt x="8578" y="3001283"/>
                </a:lnTo>
                <a:cubicBezTo>
                  <a:pt x="71323" y="2011352"/>
                  <a:pt x="350335" y="1080166"/>
                  <a:pt x="798891" y="254448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1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1636978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999" y="441462"/>
            <a:ext cx="7813674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999" y="1233900"/>
            <a:ext cx="7813676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3477914" y="1643353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6150828" y="1643353"/>
            <a:ext cx="2467845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9322559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193931" y="0"/>
            <a:ext cx="2997424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1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3424213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999" y="441462"/>
            <a:ext cx="7813674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999" y="1233900"/>
            <a:ext cx="7813676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3477914" y="3430588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6150828" y="3430588"/>
            <a:ext cx="2467845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0464938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obrazu 17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193931" y="0"/>
            <a:ext cx="2997424" cy="6859588"/>
          </a:xfrm>
          <a:custGeom>
            <a:avLst/>
            <a:gdLst>
              <a:gd name="connsiteX0" fmla="*/ 945196 w 2997424"/>
              <a:gd name="connsiteY0" fmla="*/ 0 h 6859588"/>
              <a:gd name="connsiteX1" fmla="*/ 2997424 w 2997424"/>
              <a:gd name="connsiteY1" fmla="*/ 0 h 6859588"/>
              <a:gd name="connsiteX2" fmla="*/ 2997424 w 2997424"/>
              <a:gd name="connsiteY2" fmla="*/ 6859588 h 6859588"/>
              <a:gd name="connsiteX3" fmla="*/ 911668 w 2997424"/>
              <a:gd name="connsiteY3" fmla="*/ 6859588 h 6859588"/>
              <a:gd name="connsiteX4" fmla="*/ 910768 w 2997424"/>
              <a:gd name="connsiteY4" fmla="*/ 6858000 h 6859588"/>
              <a:gd name="connsiteX5" fmla="*/ 945196 w 2997424"/>
              <a:gd name="connsiteY5" fmla="*/ 6858000 h 6859588"/>
              <a:gd name="connsiteX6" fmla="*/ 798891 w 2997424"/>
              <a:gd name="connsiteY6" fmla="*/ 6603552 h 6859588"/>
              <a:gd name="connsiteX7" fmla="*/ 8578 w 2997424"/>
              <a:gd name="connsiteY7" fmla="*/ 3856717 h 6859588"/>
              <a:gd name="connsiteX8" fmla="*/ 0 w 2997424"/>
              <a:gd name="connsiteY8" fmla="*/ 3585201 h 6859588"/>
              <a:gd name="connsiteX9" fmla="*/ 0 w 2997424"/>
              <a:gd name="connsiteY9" fmla="*/ 3272799 h 6859588"/>
              <a:gd name="connsiteX10" fmla="*/ 8578 w 2997424"/>
              <a:gd name="connsiteY10" fmla="*/ 3001283 h 6859588"/>
              <a:gd name="connsiteX11" fmla="*/ 798891 w 2997424"/>
              <a:gd name="connsiteY11" fmla="*/ 25444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7424" h="6859588">
                <a:moveTo>
                  <a:pt x="945196" y="0"/>
                </a:moveTo>
                <a:lnTo>
                  <a:pt x="2997424" y="0"/>
                </a:lnTo>
                <a:lnTo>
                  <a:pt x="2997424" y="6859588"/>
                </a:lnTo>
                <a:lnTo>
                  <a:pt x="911668" y="6859588"/>
                </a:lnTo>
                <a:lnTo>
                  <a:pt x="910768" y="6858000"/>
                </a:lnTo>
                <a:lnTo>
                  <a:pt x="945196" y="6858000"/>
                </a:lnTo>
                <a:lnTo>
                  <a:pt x="798891" y="6603552"/>
                </a:lnTo>
                <a:cubicBezTo>
                  <a:pt x="350335" y="5777834"/>
                  <a:pt x="71323" y="4846648"/>
                  <a:pt x="8578" y="3856717"/>
                </a:cubicBezTo>
                <a:lnTo>
                  <a:pt x="0" y="3585201"/>
                </a:lnTo>
                <a:lnTo>
                  <a:pt x="0" y="3272799"/>
                </a:lnTo>
                <a:lnTo>
                  <a:pt x="8578" y="3001283"/>
                </a:lnTo>
                <a:cubicBezTo>
                  <a:pt x="71323" y="2011352"/>
                  <a:pt x="350335" y="1080166"/>
                  <a:pt x="798891" y="254448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999" y="441462"/>
            <a:ext cx="7813674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999" y="1233900"/>
            <a:ext cx="7813676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3424213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3477914" y="3430588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7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6150828" y="3430588"/>
            <a:ext cx="2467845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7225419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-1389" y="0"/>
            <a:ext cx="2997424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1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3576638" y="1636978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38" y="441462"/>
            <a:ext cx="6734175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6638" y="1233900"/>
            <a:ext cx="6734177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6249553" y="1643353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8922467" y="1643353"/>
            <a:ext cx="2467845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1409620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obrazu 13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-5523" y="0"/>
            <a:ext cx="2997424" cy="6859588"/>
          </a:xfrm>
          <a:custGeom>
            <a:avLst/>
            <a:gdLst>
              <a:gd name="connsiteX0" fmla="*/ 0 w 2997424"/>
              <a:gd name="connsiteY0" fmla="*/ 0 h 6859588"/>
              <a:gd name="connsiteX1" fmla="*/ 2053114 w 2997424"/>
              <a:gd name="connsiteY1" fmla="*/ 0 h 6859588"/>
              <a:gd name="connsiteX2" fmla="*/ 2199419 w 2997424"/>
              <a:gd name="connsiteY2" fmla="*/ 254508 h 6859588"/>
              <a:gd name="connsiteX3" fmla="*/ 2989732 w 2997424"/>
              <a:gd name="connsiteY3" fmla="*/ 3001979 h 6859588"/>
              <a:gd name="connsiteX4" fmla="*/ 2997424 w 2997424"/>
              <a:gd name="connsiteY4" fmla="*/ 3245516 h 6859588"/>
              <a:gd name="connsiteX5" fmla="*/ 2997424 w 2997424"/>
              <a:gd name="connsiteY5" fmla="*/ 3614073 h 6859588"/>
              <a:gd name="connsiteX6" fmla="*/ 2989732 w 2997424"/>
              <a:gd name="connsiteY6" fmla="*/ 3857610 h 6859588"/>
              <a:gd name="connsiteX7" fmla="*/ 2199419 w 2997424"/>
              <a:gd name="connsiteY7" fmla="*/ 6605081 h 6859588"/>
              <a:gd name="connsiteX8" fmla="*/ 2053114 w 2997424"/>
              <a:gd name="connsiteY8" fmla="*/ 6859588 h 6859588"/>
              <a:gd name="connsiteX9" fmla="*/ 0 w 2997424"/>
              <a:gd name="connsiteY9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7424" h="6859588">
                <a:moveTo>
                  <a:pt x="0" y="0"/>
                </a:moveTo>
                <a:lnTo>
                  <a:pt x="2053114" y="0"/>
                </a:lnTo>
                <a:lnTo>
                  <a:pt x="2199419" y="254508"/>
                </a:lnTo>
                <a:cubicBezTo>
                  <a:pt x="2647976" y="1080417"/>
                  <a:pt x="2926987" y="2011818"/>
                  <a:pt x="2989732" y="3001979"/>
                </a:cubicBezTo>
                <a:lnTo>
                  <a:pt x="2997424" y="3245516"/>
                </a:lnTo>
                <a:lnTo>
                  <a:pt x="2997424" y="3614073"/>
                </a:lnTo>
                <a:lnTo>
                  <a:pt x="2989732" y="3857610"/>
                </a:lnTo>
                <a:cubicBezTo>
                  <a:pt x="2926987" y="4847771"/>
                  <a:pt x="2647976" y="5779172"/>
                  <a:pt x="2199419" y="6605081"/>
                </a:cubicBezTo>
                <a:lnTo>
                  <a:pt x="2053114" y="6859588"/>
                </a:lnTo>
                <a:lnTo>
                  <a:pt x="0" y="6859588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38" y="441462"/>
            <a:ext cx="6734175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6638" y="1233900"/>
            <a:ext cx="6734177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3576638" y="1636978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6249553" y="1643353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8922467" y="1643353"/>
            <a:ext cx="2467845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5261286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-1389" y="0"/>
            <a:ext cx="2997424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1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3576638" y="3424213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38" y="441462"/>
            <a:ext cx="6734175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6638" y="1233900"/>
            <a:ext cx="6734177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6249553" y="3430588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8922467" y="3430588"/>
            <a:ext cx="2467845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4396427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obrazu 13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-5523" y="0"/>
            <a:ext cx="2997424" cy="6859588"/>
          </a:xfrm>
          <a:custGeom>
            <a:avLst/>
            <a:gdLst>
              <a:gd name="connsiteX0" fmla="*/ 0 w 2997424"/>
              <a:gd name="connsiteY0" fmla="*/ 0 h 6859588"/>
              <a:gd name="connsiteX1" fmla="*/ 2053114 w 2997424"/>
              <a:gd name="connsiteY1" fmla="*/ 0 h 6859588"/>
              <a:gd name="connsiteX2" fmla="*/ 2199419 w 2997424"/>
              <a:gd name="connsiteY2" fmla="*/ 254508 h 6859588"/>
              <a:gd name="connsiteX3" fmla="*/ 2989732 w 2997424"/>
              <a:gd name="connsiteY3" fmla="*/ 3001979 h 6859588"/>
              <a:gd name="connsiteX4" fmla="*/ 2997424 w 2997424"/>
              <a:gd name="connsiteY4" fmla="*/ 3245516 h 6859588"/>
              <a:gd name="connsiteX5" fmla="*/ 2997424 w 2997424"/>
              <a:gd name="connsiteY5" fmla="*/ 3614073 h 6859588"/>
              <a:gd name="connsiteX6" fmla="*/ 2989732 w 2997424"/>
              <a:gd name="connsiteY6" fmla="*/ 3857610 h 6859588"/>
              <a:gd name="connsiteX7" fmla="*/ 2199419 w 2997424"/>
              <a:gd name="connsiteY7" fmla="*/ 6605081 h 6859588"/>
              <a:gd name="connsiteX8" fmla="*/ 2053114 w 2997424"/>
              <a:gd name="connsiteY8" fmla="*/ 6859588 h 6859588"/>
              <a:gd name="connsiteX9" fmla="*/ 0 w 2997424"/>
              <a:gd name="connsiteY9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7424" h="6859588">
                <a:moveTo>
                  <a:pt x="0" y="0"/>
                </a:moveTo>
                <a:lnTo>
                  <a:pt x="2053114" y="0"/>
                </a:lnTo>
                <a:lnTo>
                  <a:pt x="2199419" y="254508"/>
                </a:lnTo>
                <a:cubicBezTo>
                  <a:pt x="2647976" y="1080417"/>
                  <a:pt x="2926987" y="2011818"/>
                  <a:pt x="2989732" y="3001979"/>
                </a:cubicBezTo>
                <a:lnTo>
                  <a:pt x="2997424" y="3245516"/>
                </a:lnTo>
                <a:lnTo>
                  <a:pt x="2997424" y="3614073"/>
                </a:lnTo>
                <a:lnTo>
                  <a:pt x="2989732" y="3857610"/>
                </a:lnTo>
                <a:cubicBezTo>
                  <a:pt x="2926987" y="4847771"/>
                  <a:pt x="2647976" y="5779172"/>
                  <a:pt x="2199419" y="6605081"/>
                </a:cubicBezTo>
                <a:lnTo>
                  <a:pt x="2053114" y="6859588"/>
                </a:lnTo>
                <a:lnTo>
                  <a:pt x="0" y="6859588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38" y="441462"/>
            <a:ext cx="6734175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6638" y="1233900"/>
            <a:ext cx="6734177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3576638" y="3424213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6249553" y="3430588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8922467" y="3430588"/>
            <a:ext cx="2467845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122715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1632378"/>
            <a:ext cx="3348037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1632378"/>
            <a:ext cx="3297146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1632378"/>
            <a:ext cx="3348037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8" name="Grupa 17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1834400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3430587"/>
            <a:ext cx="3348037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AC8121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AC812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3430587"/>
            <a:ext cx="3297146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3430587"/>
            <a:ext cx="3348037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8" name="Grupa 17"/>
          <p:cNvGrpSpPr/>
          <p:nvPr userDrawn="1"/>
        </p:nvGrpSpPr>
        <p:grpSpPr>
          <a:xfrm>
            <a:off x="10360365" y="0"/>
            <a:ext cx="1834811" cy="1323061"/>
            <a:chOff x="10360365" y="0"/>
            <a:chExt cx="1834811" cy="1323061"/>
          </a:xfrm>
        </p:grpSpPr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2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88393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E1D713D-3FBC-CA4E-9D59-4164F127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15" y="441325"/>
            <a:ext cx="6932336" cy="61220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lvl="0"/>
            <a:r>
              <a:rPr lang="pl-PL" noProof="0" dirty="0"/>
              <a:t>Kliknij, aby edytować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4E4444B-1AB3-D542-9243-78832EF661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53732" y="6275388"/>
            <a:ext cx="83647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0" r:id="rId2"/>
    <p:sldLayoutId id="2147484509" r:id="rId3"/>
    <p:sldLayoutId id="2147484535" r:id="rId4"/>
    <p:sldLayoutId id="2147484507" r:id="rId5"/>
    <p:sldLayoutId id="2147484537" r:id="rId6"/>
    <p:sldLayoutId id="2147484519" r:id="rId7"/>
    <p:sldLayoutId id="2147484539" r:id="rId8"/>
    <p:sldLayoutId id="2147484545" r:id="rId9"/>
    <p:sldLayoutId id="2147484547" r:id="rId10"/>
    <p:sldLayoutId id="2147484607" r:id="rId11"/>
    <p:sldLayoutId id="2147484540" r:id="rId12"/>
    <p:sldLayoutId id="2147484508" r:id="rId13"/>
    <p:sldLayoutId id="2147484521" r:id="rId14"/>
    <p:sldLayoutId id="2147484522" r:id="rId15"/>
    <p:sldLayoutId id="2147484516" r:id="rId16"/>
    <p:sldLayoutId id="2147484479" r:id="rId17"/>
    <p:sldLayoutId id="2147484452" r:id="rId18"/>
    <p:sldLayoutId id="2147484534" r:id="rId19"/>
    <p:sldLayoutId id="2147484544" r:id="rId20"/>
    <p:sldLayoutId id="2147484511" r:id="rId21"/>
    <p:sldLayoutId id="2147484546" r:id="rId22"/>
    <p:sldLayoutId id="2147484484" r:id="rId23"/>
    <p:sldLayoutId id="2147484608" r:id="rId24"/>
    <p:sldLayoutId id="2147484517" r:id="rId25"/>
    <p:sldLayoutId id="2147484606" r:id="rId26"/>
    <p:sldLayoutId id="2147484536" r:id="rId27"/>
    <p:sldLayoutId id="2147484518" r:id="rId28"/>
    <p:sldLayoutId id="2147484538" r:id="rId29"/>
    <p:sldLayoutId id="2147484520" r:id="rId30"/>
    <p:sldLayoutId id="2147484555" r:id="rId31"/>
    <p:sldLayoutId id="2147484554" r:id="rId32"/>
    <p:sldLayoutId id="2147484548" r:id="rId33"/>
    <p:sldLayoutId id="2147484549" r:id="rId34"/>
    <p:sldLayoutId id="2147484550" r:id="rId35"/>
    <p:sldLayoutId id="2147484551" r:id="rId36"/>
    <p:sldLayoutId id="2147484587" r:id="rId37"/>
    <p:sldLayoutId id="2147484588" r:id="rId38"/>
    <p:sldLayoutId id="2147484482" r:id="rId39"/>
    <p:sldLayoutId id="2147484504" r:id="rId40"/>
    <p:sldLayoutId id="2147484485" r:id="rId41"/>
    <p:sldLayoutId id="2147484501" r:id="rId42"/>
    <p:sldLayoutId id="2147484469" r:id="rId43"/>
    <p:sldLayoutId id="2147484503" r:id="rId44"/>
    <p:sldLayoutId id="2147484563" r:id="rId45"/>
    <p:sldLayoutId id="2147484564" r:id="rId46"/>
    <p:sldLayoutId id="2147484565" r:id="rId47"/>
    <p:sldLayoutId id="2147484566" r:id="rId48"/>
    <p:sldLayoutId id="2147484543" r:id="rId49"/>
    <p:sldLayoutId id="2147484513" r:id="rId50"/>
    <p:sldLayoutId id="2147484515" r:id="rId51"/>
    <p:sldLayoutId id="2147484523" r:id="rId52"/>
    <p:sldLayoutId id="2147484524" r:id="rId53"/>
    <p:sldLayoutId id="2147484525" r:id="rId54"/>
    <p:sldLayoutId id="2147484603" r:id="rId55"/>
    <p:sldLayoutId id="2147484589" r:id="rId56"/>
    <p:sldLayoutId id="2147484590" r:id="rId57"/>
    <p:sldLayoutId id="2147484591" r:id="rId58"/>
    <p:sldLayoutId id="2147484592" r:id="rId59"/>
    <p:sldLayoutId id="2147484468" r:id="rId60"/>
    <p:sldLayoutId id="2147484488" r:id="rId61"/>
    <p:sldLayoutId id="2147484556" r:id="rId62"/>
    <p:sldLayoutId id="2147484557" r:id="rId63"/>
    <p:sldLayoutId id="2147484483" r:id="rId64"/>
    <p:sldLayoutId id="2147484489" r:id="rId65"/>
    <p:sldLayoutId id="2147484558" r:id="rId66"/>
    <p:sldLayoutId id="2147484560" r:id="rId67"/>
    <p:sldLayoutId id="2147484486" r:id="rId68"/>
    <p:sldLayoutId id="2147484562" r:id="rId69"/>
    <p:sldLayoutId id="2147484567" r:id="rId70"/>
    <p:sldLayoutId id="2147484568" r:id="rId71"/>
    <p:sldLayoutId id="2147484569" r:id="rId72"/>
    <p:sldLayoutId id="2147484570" r:id="rId73"/>
    <p:sldLayoutId id="2147484571" r:id="rId74"/>
    <p:sldLayoutId id="2147484572" r:id="rId75"/>
    <p:sldLayoutId id="2147484466" r:id="rId76"/>
    <p:sldLayoutId id="2147484541" r:id="rId77"/>
    <p:sldLayoutId id="2147484573" r:id="rId78"/>
    <p:sldLayoutId id="2147484574" r:id="rId79"/>
    <p:sldLayoutId id="2147484514" r:id="rId80"/>
    <p:sldLayoutId id="2147484512" r:id="rId81"/>
    <p:sldLayoutId id="2147484526" r:id="rId82"/>
    <p:sldLayoutId id="2147484527" r:id="rId83"/>
    <p:sldLayoutId id="2147484528" r:id="rId84"/>
    <p:sldLayoutId id="2147484604" r:id="rId85"/>
    <p:sldLayoutId id="2147484593" r:id="rId86"/>
    <p:sldLayoutId id="2147484594" r:id="rId87"/>
    <p:sldLayoutId id="2147484595" r:id="rId88"/>
    <p:sldLayoutId id="2147484596" r:id="rId89"/>
    <p:sldLayoutId id="2147484599" r:id="rId90"/>
    <p:sldLayoutId id="2147484600" r:id="rId91"/>
    <p:sldLayoutId id="2147484601" r:id="rId92"/>
    <p:sldLayoutId id="2147484602" r:id="rId93"/>
    <p:sldLayoutId id="2147484470" r:id="rId94"/>
    <p:sldLayoutId id="2147484502" r:id="rId95"/>
    <p:sldLayoutId id="2147484559" r:id="rId96"/>
    <p:sldLayoutId id="2147484561" r:id="rId97"/>
    <p:sldLayoutId id="2147484499" r:id="rId98"/>
    <p:sldLayoutId id="2147484542" r:id="rId99"/>
    <p:sldLayoutId id="2147484491" r:id="rId100"/>
    <p:sldLayoutId id="2147484500" r:id="rId101"/>
    <p:sldLayoutId id="2147484464" r:id="rId102"/>
    <p:sldLayoutId id="2147484505" r:id="rId103"/>
    <p:sldLayoutId id="2147484494" r:id="rId104"/>
    <p:sldLayoutId id="2147484495" r:id="rId105"/>
    <p:sldLayoutId id="2147484496" r:id="rId106"/>
    <p:sldLayoutId id="2147484498" r:id="rId107"/>
    <p:sldLayoutId id="2147484552" r:id="rId108"/>
    <p:sldLayoutId id="2147484553" r:id="rId109"/>
    <p:sldLayoutId id="2147484480" r:id="rId110"/>
    <p:sldLayoutId id="2147484532" r:id="rId111"/>
    <p:sldLayoutId id="2147484476" r:id="rId112"/>
    <p:sldLayoutId id="2147484533" r:id="rId113"/>
    <p:sldLayoutId id="2147484578" r:id="rId114"/>
    <p:sldLayoutId id="2147484579" r:id="rId115"/>
    <p:sldLayoutId id="2147484582" r:id="rId116"/>
    <p:sldLayoutId id="2147484584" r:id="rId117"/>
    <p:sldLayoutId id="2147484580" r:id="rId118"/>
    <p:sldLayoutId id="2147484581" r:id="rId119"/>
    <p:sldLayoutId id="2147484583" r:id="rId120"/>
    <p:sldLayoutId id="2147484585" r:id="rId12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pl-PL" sz="2700" b="0" kern="0" noProof="0">
          <a:solidFill>
            <a:srgbClr val="AC81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PKO Bank Polsk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PKO Bank Polsk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PKO Bank Polsk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PKO Bank Polski" pitchFamily="34" charset="0"/>
          <a:cs typeface="Arial" charset="0"/>
        </a:defRPr>
      </a:lvl5pPr>
      <a:lvl6pPr marL="609722" algn="l" rtl="0" fontAlgn="base">
        <a:spcBef>
          <a:spcPct val="0"/>
        </a:spcBef>
        <a:spcAft>
          <a:spcPct val="0"/>
        </a:spcAft>
        <a:defRPr>
          <a:solidFill>
            <a:srgbClr val="273A7C"/>
          </a:solidFill>
          <a:latin typeface="PKO Bank Polski Rg" pitchFamily="50" charset="0"/>
          <a:cs typeface="Arial" charset="0"/>
        </a:defRPr>
      </a:lvl6pPr>
      <a:lvl7pPr marL="1219444" algn="l" rtl="0" fontAlgn="base">
        <a:spcBef>
          <a:spcPct val="0"/>
        </a:spcBef>
        <a:spcAft>
          <a:spcPct val="0"/>
        </a:spcAft>
        <a:defRPr>
          <a:solidFill>
            <a:srgbClr val="273A7C"/>
          </a:solidFill>
          <a:latin typeface="PKO Bank Polski Rg" pitchFamily="50" charset="0"/>
          <a:cs typeface="Arial" charset="0"/>
        </a:defRPr>
      </a:lvl7pPr>
      <a:lvl8pPr marL="1829166" algn="l" rtl="0" fontAlgn="base">
        <a:spcBef>
          <a:spcPct val="0"/>
        </a:spcBef>
        <a:spcAft>
          <a:spcPct val="0"/>
        </a:spcAft>
        <a:defRPr>
          <a:solidFill>
            <a:srgbClr val="273A7C"/>
          </a:solidFill>
          <a:latin typeface="PKO Bank Polski Rg" pitchFamily="50" charset="0"/>
          <a:cs typeface="Arial" charset="0"/>
        </a:defRPr>
      </a:lvl8pPr>
      <a:lvl9pPr marL="2438888" algn="l" rtl="0" fontAlgn="base">
        <a:spcBef>
          <a:spcPct val="0"/>
        </a:spcBef>
        <a:spcAft>
          <a:spcPct val="0"/>
        </a:spcAft>
        <a:defRPr>
          <a:solidFill>
            <a:srgbClr val="273A7C"/>
          </a:solidFill>
          <a:latin typeface="PKO Bank Polski Rg" pitchFamily="50" charset="0"/>
          <a:cs typeface="Arial" charset="0"/>
        </a:defRPr>
      </a:lvl9pPr>
    </p:titleStyle>
    <p:bodyStyle>
      <a:lvl1pPr marL="330200" indent="-330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30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defRPr sz="1700">
          <a:solidFill>
            <a:schemeClr val="tx1"/>
          </a:solidFill>
          <a:latin typeface="+mn-lt"/>
          <a:cs typeface="+mn-cs"/>
        </a:defRPr>
      </a:lvl2pPr>
      <a:lvl3pPr marL="1279525" indent="-330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defRPr sz="1700">
          <a:solidFill>
            <a:schemeClr val="tx1"/>
          </a:solidFill>
          <a:latin typeface="+mn-lt"/>
          <a:cs typeface="+mn-cs"/>
        </a:defRPr>
      </a:lvl3pPr>
      <a:lvl4pPr marL="1771650" indent="-330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defRPr sz="1700">
          <a:solidFill>
            <a:schemeClr val="tx1"/>
          </a:solidFill>
          <a:latin typeface="+mn-lt"/>
          <a:cs typeface="+mn-cs"/>
        </a:defRPr>
      </a:lvl4pPr>
      <a:lvl5pPr marL="2244725" indent="-330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defRPr sz="1700">
          <a:solidFill>
            <a:schemeClr val="tx1"/>
          </a:solidFill>
          <a:latin typeface="+mn-lt"/>
          <a:cs typeface="+mn-cs"/>
        </a:defRPr>
      </a:lvl5pPr>
      <a:lvl6pPr marL="3353471" indent="-304861" algn="l" rtl="0" fontAlgn="base">
        <a:spcBef>
          <a:spcPct val="20000"/>
        </a:spcBef>
        <a:spcAft>
          <a:spcPct val="0"/>
        </a:spcAft>
        <a:buClr>
          <a:srgbClr val="E4202C"/>
        </a:buClr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3963192" indent="-304861" algn="l" rtl="0" fontAlgn="base">
        <a:spcBef>
          <a:spcPct val="20000"/>
        </a:spcBef>
        <a:spcAft>
          <a:spcPct val="0"/>
        </a:spcAft>
        <a:buClr>
          <a:srgbClr val="E4202C"/>
        </a:buClr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4572914" indent="-304861" algn="l" rtl="0" fontAlgn="base">
        <a:spcBef>
          <a:spcPct val="20000"/>
        </a:spcBef>
        <a:spcAft>
          <a:spcPct val="0"/>
        </a:spcAft>
        <a:buClr>
          <a:srgbClr val="E4202C"/>
        </a:buClr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5182636" indent="-304861" algn="l" rtl="0" fontAlgn="base">
        <a:spcBef>
          <a:spcPct val="20000"/>
        </a:spcBef>
        <a:spcAft>
          <a:spcPct val="0"/>
        </a:spcAft>
        <a:buClr>
          <a:srgbClr val="E4202C"/>
        </a:buClr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507" userDrawn="1">
          <p15:clr>
            <a:srgbClr val="F26B43"/>
          </p15:clr>
        </p15:guide>
        <p15:guide id="3" pos="7175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18" orient="horz" pos="10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" b="119"/>
          <a:stretch>
            <a:fillRect/>
          </a:stretch>
        </p:blipFill>
        <p:spPr/>
      </p:pic>
      <p:grpSp>
        <p:nvGrpSpPr>
          <p:cNvPr id="19" name="Grupa 18"/>
          <p:cNvGrpSpPr/>
          <p:nvPr/>
        </p:nvGrpSpPr>
        <p:grpSpPr>
          <a:xfrm>
            <a:off x="10360243" y="100"/>
            <a:ext cx="1834758" cy="1323023"/>
            <a:chOff x="10360365" y="0"/>
            <a:chExt cx="1834811" cy="1323061"/>
          </a:xfrm>
        </p:grpSpPr>
        <p:pic>
          <p:nvPicPr>
            <p:cNvPr id="20" name="Obraz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65" y="103399"/>
              <a:ext cx="1374943" cy="1219661"/>
            </a:xfrm>
            <a:prstGeom prst="rect">
              <a:avLst/>
            </a:prstGeom>
          </p:spPr>
        </p:pic>
        <p:sp>
          <p:nvSpPr>
            <p:cNvPr id="21" name="Prostokąt 20"/>
            <p:cNvSpPr/>
            <p:nvPr userDrawn="1"/>
          </p:nvSpPr>
          <p:spPr>
            <a:xfrm>
              <a:off x="10360365" y="0"/>
              <a:ext cx="1834811" cy="1323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99"/>
            </a:p>
          </p:txBody>
        </p:sp>
      </p:grpSp>
      <p:sp>
        <p:nvSpPr>
          <p:cNvPr id="12" name="Tytuł 3"/>
          <p:cNvSpPr>
            <a:spLocks noGrp="1"/>
          </p:cNvSpPr>
          <p:nvPr>
            <p:ph type="title"/>
          </p:nvPr>
        </p:nvSpPr>
        <p:spPr>
          <a:xfrm>
            <a:off x="805017" y="4038377"/>
            <a:ext cx="10585141" cy="1231106"/>
          </a:xfrm>
        </p:spPr>
        <p:txBody>
          <a:bodyPr wrap="square" lIns="0" tIns="0" rIns="0" bIns="0" anchor="b">
            <a:noAutofit/>
          </a:bodyPr>
          <a:lstStyle/>
          <a:p>
            <a:r>
              <a:rPr lang="pl-PL" dirty="0"/>
              <a:t>PPK w aplikacji mobilnej IKO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03529" y="5455045"/>
            <a:ext cx="6120659" cy="8309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defRPr sz="1500">
                <a:solidFill>
                  <a:srgbClr val="AC8121"/>
                </a:solidFill>
                <a:latin typeface="+mn-lt"/>
                <a:cs typeface="+mn-cs"/>
              </a:defRPr>
            </a:lvl1pPr>
            <a:lvl2pPr marL="806450" indent="-330200">
              <a:spcBef>
                <a:spcPct val="20000"/>
              </a:spcBef>
              <a:buClr>
                <a:schemeClr val="hlink"/>
              </a:buClr>
              <a:defRPr sz="1500">
                <a:latin typeface="+mn-lt"/>
                <a:cs typeface="+mn-cs"/>
              </a:defRPr>
            </a:lvl2pPr>
            <a:lvl3pPr marL="1279525" indent="-330200">
              <a:spcBef>
                <a:spcPct val="20000"/>
              </a:spcBef>
              <a:buClr>
                <a:schemeClr val="hlink"/>
              </a:buClr>
              <a:defRPr sz="1500">
                <a:latin typeface="+mn-lt"/>
                <a:cs typeface="+mn-cs"/>
              </a:defRPr>
            </a:lvl3pPr>
            <a:lvl4pPr marL="1771650" indent="-330200">
              <a:spcBef>
                <a:spcPct val="20000"/>
              </a:spcBef>
              <a:buClr>
                <a:schemeClr val="hlink"/>
              </a:buClr>
              <a:defRPr sz="1500">
                <a:latin typeface="+mn-lt"/>
                <a:cs typeface="+mn-cs"/>
              </a:defRPr>
            </a:lvl4pPr>
            <a:lvl5pPr marL="2244725" indent="-330200">
              <a:spcBef>
                <a:spcPct val="20000"/>
              </a:spcBef>
              <a:buClr>
                <a:schemeClr val="hlink"/>
              </a:buClr>
              <a:defRPr sz="1500">
                <a:latin typeface="+mn-lt"/>
                <a:cs typeface="+mn-cs"/>
              </a:defRPr>
            </a:lvl5pPr>
            <a:lvl6pPr marL="3353471" indent="-304861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>
                <a:latin typeface="+mn-lt"/>
                <a:cs typeface="+mn-cs"/>
              </a:defRPr>
            </a:lvl6pPr>
            <a:lvl7pPr marL="3963192" indent="-304861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>
                <a:latin typeface="+mn-lt"/>
                <a:cs typeface="+mn-cs"/>
              </a:defRPr>
            </a:lvl7pPr>
            <a:lvl8pPr marL="4572914" indent="-304861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>
                <a:latin typeface="+mn-lt"/>
                <a:cs typeface="+mn-cs"/>
              </a:defRPr>
            </a:lvl8pPr>
            <a:lvl9pPr marL="5182636" indent="-304861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>
                <a:latin typeface="+mn-lt"/>
                <a:cs typeface="+mn-cs"/>
              </a:defRPr>
            </a:lvl9pPr>
          </a:lstStyle>
          <a:p>
            <a:r>
              <a:rPr lang="pl-PL" dirty="0"/>
              <a:t>Materiał informacyjny </a:t>
            </a:r>
          </a:p>
          <a:p>
            <a:r>
              <a:rPr lang="pl-PL" dirty="0"/>
              <a:t>Grudzień 2024 r.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6BE130F8-A985-4FFE-A01A-80F75DB08606}"/>
              </a:ext>
            </a:extLst>
          </p:cNvPr>
          <p:cNvGrpSpPr/>
          <p:nvPr/>
        </p:nvGrpSpPr>
        <p:grpSpPr>
          <a:xfrm>
            <a:off x="5782946" y="3105758"/>
            <a:ext cx="629279" cy="629279"/>
            <a:chOff x="5782946" y="3071146"/>
            <a:chExt cx="629279" cy="629279"/>
          </a:xfrm>
        </p:grpSpPr>
        <p:sp>
          <p:nvSpPr>
            <p:cNvPr id="9" name="Elipsa 24">
              <a:extLst>
                <a:ext uri="{FF2B5EF4-FFF2-40B4-BE49-F238E27FC236}">
                  <a16:creationId xmlns:a16="http://schemas.microsoft.com/office/drawing/2014/main" id="{60538BB5-25B8-4575-9D5E-EE40276C2C70}"/>
                </a:ext>
              </a:extLst>
            </p:cNvPr>
            <p:cNvSpPr/>
            <p:nvPr/>
          </p:nvSpPr>
          <p:spPr>
            <a:xfrm rot="5400000">
              <a:off x="5782946" y="3071146"/>
              <a:ext cx="629279" cy="629279"/>
            </a:xfrm>
            <a:prstGeom prst="ellipse">
              <a:avLst/>
            </a:prstGeom>
            <a:solidFill>
              <a:srgbClr val="AC812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pl-PL" sz="4000" dirty="0">
                <a:latin typeface="+mj-lt"/>
              </a:endParaRPr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CCD7CB30-3320-4FD9-8D2E-B2B95417BD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7588" y="3256894"/>
              <a:ext cx="1" cy="278163"/>
            </a:xfrm>
            <a:prstGeom prst="line">
              <a:avLst/>
            </a:prstGeom>
            <a:noFill/>
            <a:ln w="50800" cap="rnd">
              <a:solidFill>
                <a:schemeClr val="bg1"/>
              </a:solidFill>
              <a:round/>
              <a:headEnd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362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10</a:t>
            </a:fld>
            <a:endParaRPr lang="pl-PL" alt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1"/>
          </p:nvPr>
        </p:nvSpPr>
        <p:spPr>
          <a:xfrm>
            <a:off x="804862" y="1485578"/>
            <a:ext cx="10585451" cy="445339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b="1" dirty="0"/>
              <a:t>Materiał ma charakter informacyjny. Przed podjęciem ostatecznych decyzji inwestycyjnych należy zapoznać się z prospektem informacyjnym danego Funduszu oraz z Dokumentami zawierającymi kluczowe informacje</a:t>
            </a:r>
            <a:r>
              <a:rPr lang="pl-PL" sz="1300" dirty="0"/>
              <a:t> </a:t>
            </a:r>
            <a:r>
              <a:rPr lang="pl-PL" sz="1300" b="1" dirty="0"/>
              <a:t>(KID). </a:t>
            </a:r>
            <a:r>
              <a:rPr lang="pl-PL" sz="1300" dirty="0"/>
              <a:t>Dane podane w materiale nie stanowią oferty w rozumieniu </a:t>
            </a:r>
            <a:br>
              <a:rPr lang="pl-PL" sz="1300" dirty="0"/>
            </a:br>
            <a:r>
              <a:rPr lang="pl-PL" sz="1300" dirty="0"/>
              <a:t>art. 66 ustawy z dnia 23 kwietnia 1964 roku Kodeksu cywilnego, jak również usługi doradztwa inwestycyjnego oraz udzielania rekomendacji dotyczących instrumentów finansowych lub ich emitentów w rozumieniu ustawy z dnia 29 lipca 2005 roku o obrocie instrumentami finansowymi, </a:t>
            </a:r>
            <a:br>
              <a:rPr lang="pl-PL" sz="1300" dirty="0"/>
            </a:br>
            <a:r>
              <a:rPr lang="pl-PL" sz="1300" dirty="0"/>
              <a:t>a także nie są formą świadczenia doradztwa podatkowego ani pomocy prawnej.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dirty="0"/>
              <a:t>Inwestycja w fundusze inwestycyjne otwarte oraz specjalistyczne funduszy inwestycyjne otwarte wiąże się z nabyciem jednostek uczestnictwa. </a:t>
            </a:r>
            <a:r>
              <a:rPr lang="pl-PL" sz="1300" b="1" dirty="0"/>
              <a:t>Fundusze PKO Parasolowy – </a:t>
            </a:r>
            <a:r>
              <a:rPr lang="pl-PL" sz="1300" b="1" dirty="0" err="1"/>
              <a:t>fio</a:t>
            </a:r>
            <a:r>
              <a:rPr lang="pl-PL" sz="1300" b="1" dirty="0"/>
              <a:t>, PKO Zabezpieczenia Emerytalnego – sfio, PKO Emerytura – sfio nie gwarantują osiągnięcia założonego celu inwestycyjnego, ani uzyskania określonego wyniku inwestycyjnego. Należy liczyć się z możliwością utraty przynajmniej części wpłaconych środków.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spc="-10" dirty="0"/>
              <a:t>Szczegółowy opis czynników ryzyka związanych z inwestowaniem w jednostki uczestnictwa Subfunduszy wydzielonych w ramach PKO Parasolowy – </a:t>
            </a:r>
            <a:r>
              <a:rPr lang="pl-PL" sz="1300" spc="-10" dirty="0" err="1"/>
              <a:t>fio</a:t>
            </a:r>
            <a:r>
              <a:rPr lang="pl-PL" sz="1300" dirty="0"/>
              <a:t>, PKO Zabezpieczenia Emerytalnego – sfio, PKO Emerytura – sfio znajduje się w prospektach informacyjnych dostępnych u dystrybutorów i na stronie internetowej </a:t>
            </a:r>
            <a:r>
              <a:rPr lang="pl-PL" sz="1300" dirty="0" err="1"/>
              <a:t>www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pkotfi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pl</a:t>
            </a:r>
            <a:r>
              <a:rPr lang="pl-PL" sz="1300" dirty="0"/>
              <a:t>, pod linkiem </a:t>
            </a:r>
            <a:r>
              <a:rPr lang="pl-PL" sz="1300" dirty="0" err="1"/>
              <a:t>www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pkotfi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pl</a:t>
            </a:r>
            <a:r>
              <a:rPr lang="pl-PL" sz="1300" dirty="0"/>
              <a:t>/dokumenty-do-pobrania/prospekty-informacyjne/ oraz w KID, dostępnych u dystrybutorów </a:t>
            </a:r>
            <a:br>
              <a:rPr lang="pl-PL" sz="1300" dirty="0"/>
            </a:br>
            <a:r>
              <a:rPr lang="pl-PL" sz="1300" dirty="0"/>
              <a:t>i na stronie </a:t>
            </a:r>
            <a:r>
              <a:rPr lang="pl-PL" sz="1300" dirty="0" err="1"/>
              <a:t>www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pkotfi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pl</a:t>
            </a:r>
            <a:r>
              <a:rPr lang="pl-PL" sz="1300" dirty="0"/>
              <a:t>, pod linkiem </a:t>
            </a:r>
            <a:r>
              <a:rPr lang="pl-PL" sz="1300" dirty="0" err="1"/>
              <a:t>www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pkotfi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pl</a:t>
            </a:r>
            <a:r>
              <a:rPr lang="pl-PL" sz="1300" dirty="0"/>
              <a:t>/dokumenty-do-pobrania/</a:t>
            </a:r>
            <a:r>
              <a:rPr lang="pl-PL" sz="1300" dirty="0" err="1"/>
              <a:t>kid</a:t>
            </a:r>
            <a:r>
              <a:rPr lang="pl-PL" sz="1300" dirty="0"/>
              <a:t>/. Zarówno prospekty informacyjne jak i KID dostępne są wyłącznie w języku polskim.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dirty="0"/>
              <a:t>Streszczenie praw inwestorów Funduszy PKO Parasolowy – </a:t>
            </a:r>
            <a:r>
              <a:rPr lang="pl-PL" sz="1300" dirty="0" err="1"/>
              <a:t>fio</a:t>
            </a:r>
            <a:r>
              <a:rPr lang="pl-PL" sz="1300" dirty="0"/>
              <a:t>, PKO Zabezpieczenia Emerytalnego – sfio, PKO Emerytura – sfio zostało zawarte </a:t>
            </a:r>
            <a:br>
              <a:rPr lang="pl-PL" sz="1300" dirty="0"/>
            </a:br>
            <a:r>
              <a:rPr lang="pl-PL" sz="1300" dirty="0"/>
              <a:t>w odpowiednich postanowieniach prospektów informacyjnych w rozdziale III Prawa Uczestników Funduszu. Streszczenie praw inwestorów dostępne jest w języku polskim. 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dirty="0"/>
              <a:t>Lista dystrybutorów dostępna jest pod numerem infolinii 801 32 32 80. Przed dokonaniem inwestycji, należy zapoznać się z treścią prospektu informacyjnego oraz KID poszczególnych Subfunduszy wydzielonych w ramach PKO Parasolowy – </a:t>
            </a:r>
            <a:r>
              <a:rPr lang="pl-PL" sz="1300" dirty="0" err="1"/>
              <a:t>fio</a:t>
            </a:r>
            <a:r>
              <a:rPr lang="pl-PL" sz="1300" dirty="0"/>
              <a:t>, PKO Zabezpieczenia Emerytalnego – sfio, </a:t>
            </a:r>
            <a:br>
              <a:rPr lang="pl-PL" sz="1300" dirty="0"/>
            </a:br>
            <a:r>
              <a:rPr lang="pl-PL" sz="1300" dirty="0"/>
              <a:t>PKO Emerytura – sfio. Informacje o pobieranych opłatach manipulacyjnych znajdują się w Tabeli Opłat dostępnej u dystrybutorów i na stronie internetowej www.pkotfi.pl, pod linkiem </a:t>
            </a:r>
            <a:r>
              <a:rPr lang="pl-PL" sz="1300" dirty="0" err="1"/>
              <a:t>www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pkotfi</a:t>
            </a:r>
            <a:r>
              <a:rPr lang="pl-PL" sz="1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1300" dirty="0" err="1"/>
              <a:t>pl</a:t>
            </a:r>
            <a:r>
              <a:rPr lang="pl-PL" sz="1300" dirty="0"/>
              <a:t>/tabela-</a:t>
            </a:r>
            <a:r>
              <a:rPr lang="pl-PL" sz="1300" dirty="0" err="1"/>
              <a:t>oplat</a:t>
            </a:r>
            <a:r>
              <a:rPr lang="pl-PL" sz="1300" dirty="0"/>
              <a:t>/.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dirty="0"/>
              <a:t> 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Nota prawna</a:t>
            </a:r>
          </a:p>
        </p:txBody>
      </p:sp>
    </p:spTree>
    <p:extLst>
      <p:ext uri="{BB962C8B-B14F-4D97-AF65-F5344CB8AC3E}">
        <p14:creationId xmlns:p14="http://schemas.microsoft.com/office/powerpoint/2010/main" val="196148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11</a:t>
            </a:fld>
            <a:endParaRPr lang="pl-PL" alt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1"/>
          </p:nvPr>
        </p:nvSpPr>
        <p:spPr>
          <a:xfrm>
            <a:off x="804862" y="1413570"/>
            <a:ext cx="10657321" cy="452540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b="1" spc="-30" dirty="0"/>
              <a:t>Produkt jest adresowany do osób akceptujących poziom ryzyka opisany szczegółowo w dokumentach KID poszczególnych Subfunduszy </a:t>
            </a:r>
            <a:br>
              <a:rPr lang="pl-PL" sz="1300" b="1" spc="-30" dirty="0"/>
            </a:br>
            <a:r>
              <a:rPr lang="pl-PL" sz="1300" b="1" spc="-30" dirty="0"/>
              <a:t>w sekcji: Jakie są ryzyka i możliwe korzyści. Ze względu na skład portfela oraz realizowaną strategię zarządzania, wartość jednostki uczestnictwa może podlegać zmienności. Możliwe do uzyskania wyniki zamieszczone są w dokumentach KID poszczególnych Subfunduszy w sekcji: Jakie są ryzyka i możliwe korzyści. </a:t>
            </a:r>
            <a:r>
              <a:rPr lang="pl-PL" sz="1300" spc="-30" dirty="0"/>
              <a:t>Subfundusze mogą inwestować powyżej 35% wartości swoich aktywów w instrumenty rynku pieniężnego emitowane, poręczane lub gwarantowane przez Narodowy Bank Polski lub Skarb Państwa.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spc="-30" dirty="0"/>
              <a:t>Opodatkowanie związane z inwestycją w jednostki uczestnictwa Subfunduszy zależy od indywidualnej sytuacji klienta i może ulec zmianie w przyszłości. </a:t>
            </a:r>
            <a:br>
              <a:rPr lang="pl-PL" sz="1300" spc="-30" dirty="0"/>
            </a:br>
            <a:r>
              <a:rPr lang="pl-PL" sz="1300" spc="-30" dirty="0"/>
              <a:t>W celu ustalenia obowiązków podatkowych wskazane jest zasięgnięcie porady doradcy podatkowego lub porady prawnej. 	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spc="-30" dirty="0"/>
              <a:t>Prawa autorskie wynikające z niniejszego materiału przysługują PKO TFI. Żadna z części tego dokumentu nie może być kopiowana ani rozpowszechniana </a:t>
            </a:r>
            <a:br>
              <a:rPr lang="pl-PL" sz="1300" spc="-30" dirty="0"/>
            </a:br>
            <a:r>
              <a:rPr lang="pl-PL" sz="1300" spc="-30" dirty="0"/>
              <a:t>bez zgody PKO TFI. Materiał ten nie może być odtwarzany lub przechowywany w jakimkolwiek systemie odtwórczym, elektronicznym, magnetycznym, optycznym lub innym, który nie chroni w sposób należyty jego treści przed dostępem osób nieupoważnionych. Wykorzystywanie tego dokumentu przez </a:t>
            </a:r>
            <a:br>
              <a:rPr lang="pl-PL" sz="1300" spc="-30" dirty="0"/>
            </a:br>
            <a:r>
              <a:rPr lang="pl-PL" sz="1300" spc="-30" dirty="0"/>
              <a:t>osoby nieupoważnione lub działające z naruszeniem powyższych zasad bez zgody PKO TFI, wyrażonej w formie pisemnej, może być powodem wystąpienia </a:t>
            </a:r>
            <a:br>
              <a:rPr lang="pl-PL" sz="1300" spc="-30" dirty="0"/>
            </a:br>
            <a:r>
              <a:rPr lang="pl-PL" sz="1300" spc="-30" dirty="0"/>
              <a:t>z odpowiednimi roszczeniami.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spc="-30" dirty="0"/>
              <a:t>Wszelkie informacje zawarte w niniejszym materiale powstały przy użyciu źródeł, które PKO TFI uważa za wiarygodne. PKO TFI oświadcza, że prezentowane dane są zbierane i redagowane z należytą starannością. PKO TFI nie może zagwarantować, że są one wyczerpujące i w pełni oddają stan faktyczny.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300" spc="-30" dirty="0"/>
              <a:t>PKO Towarzystwo Funduszy Inwestycyjnych S.A. z siedzibą w Warszawie, adres ul. Świętokrzyska 36, 00-116 Warszawa, wpisana do Rejestru Przedsiębiorców prowadzonego przez Sąd Rejonowy dla m.st. Warszawy w Warszawie, XII Wydział Gospodarczy Krajowego Rejestru Sądowego pod numerem KRS 0000019384. Kapitał zakładowy (kapitał wpłacony) 18.460.400 złotych. NIP 526-17-88-449. PKO TFI S.A. działa na podstawie zezwolenia Komisji Nadzoru Finansowego.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Nota prawna</a:t>
            </a:r>
          </a:p>
        </p:txBody>
      </p:sp>
    </p:spTree>
    <p:extLst>
      <p:ext uri="{BB962C8B-B14F-4D97-AF65-F5344CB8AC3E}">
        <p14:creationId xmlns:p14="http://schemas.microsoft.com/office/powerpoint/2010/main" val="74638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>
                <a:latin typeface="+mj-lt"/>
              </a:rPr>
              <a:pPr>
                <a:defRPr/>
              </a:pPr>
              <a:t>2</a:t>
            </a:fld>
            <a:endParaRPr lang="pl-PL" altLang="pl-PL" dirty="0">
              <a:latin typeface="+mj-lt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KO Bank Polski" panose="020B0604020202020204" pitchFamily="34" charset="0"/>
              </a:rPr>
              <a:t>Nie masz rachunku w PKO BP?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Sprawdź co powinieneś zrobić w IKO.</a:t>
            </a:r>
          </a:p>
        </p:txBody>
      </p:sp>
      <p:sp>
        <p:nvSpPr>
          <p:cNvPr id="23" name="Symbol zastępczy zawartości 2">
            <a:extLst>
              <a:ext uri="{FF2B5EF4-FFF2-40B4-BE49-F238E27FC236}">
                <a16:creationId xmlns:a16="http://schemas.microsoft.com/office/drawing/2014/main" id="{EDE2559A-520F-45A9-9C7B-B7B2DEA9D5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4862" y="2097647"/>
            <a:ext cx="10585451" cy="3987921"/>
          </a:xfrm>
        </p:spPr>
        <p:txBody>
          <a:bodyPr anchor="b"/>
          <a:lstStyle/>
          <a:p>
            <a:endParaRPr lang="pl-PL" b="1" dirty="0"/>
          </a:p>
          <a:p>
            <a:r>
              <a:rPr lang="pl-PL" b="1" dirty="0"/>
              <a:t>KROK 1: </a:t>
            </a:r>
            <a:r>
              <a:rPr lang="pl-PL" dirty="0"/>
              <a:t>Pobierz aplikację IKO na swój telefon komórkowy</a:t>
            </a:r>
          </a:p>
          <a:p>
            <a:endParaRPr lang="pl-PL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r>
              <a:rPr lang="pl-PL" b="1" dirty="0"/>
              <a:t>KROK 2: </a:t>
            </a:r>
            <a:r>
              <a:rPr lang="pl-PL" dirty="0"/>
              <a:t>Wybierz opcję IKO bez konta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6FFE5D72-0C1E-4D49-A836-7B9793CBF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59" y="1629594"/>
            <a:ext cx="3193020" cy="503787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DF18128A-150A-43B7-927A-7A5917FC8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62" y="2745718"/>
            <a:ext cx="2439305" cy="2991704"/>
          </a:xfrm>
          <a:prstGeom prst="rect">
            <a:avLst/>
          </a:prstGeom>
        </p:spPr>
      </p:pic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658EA9E6-C051-4E93-91AF-AE14A9551C9E}"/>
              </a:ext>
            </a:extLst>
          </p:cNvPr>
          <p:cNvSpPr/>
          <p:nvPr/>
        </p:nvSpPr>
        <p:spPr>
          <a:xfrm>
            <a:off x="1169161" y="5192103"/>
            <a:ext cx="795494" cy="258176"/>
          </a:xfrm>
          <a:prstGeom prst="roundRect">
            <a:avLst/>
          </a:prstGeom>
          <a:noFill/>
          <a:ln>
            <a:solidFill>
              <a:srgbClr val="CA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Elipsa 346">
            <a:extLst>
              <a:ext uri="{FF2B5EF4-FFF2-40B4-BE49-F238E27FC236}">
                <a16:creationId xmlns:a16="http://schemas.microsoft.com/office/drawing/2014/main" id="{5D64EB43-0B6F-4FFD-A9A5-991630AAAAB3}"/>
              </a:ext>
            </a:extLst>
          </p:cNvPr>
          <p:cNvSpPr/>
          <p:nvPr/>
        </p:nvSpPr>
        <p:spPr bwMode="auto">
          <a:xfrm>
            <a:off x="980039" y="5048087"/>
            <a:ext cx="302702" cy="304040"/>
          </a:xfrm>
          <a:prstGeom prst="ellipse">
            <a:avLst/>
          </a:prstGeom>
          <a:solidFill>
            <a:srgbClr val="CA17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2</a:t>
            </a: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F7FEB6DC-7829-4A11-903E-C5605BC00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130" y="1492913"/>
            <a:ext cx="2265953" cy="4092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5" name="Prostokąt: zaokrąglone rogi 34">
            <a:extLst>
              <a:ext uri="{FF2B5EF4-FFF2-40B4-BE49-F238E27FC236}">
                <a16:creationId xmlns:a16="http://schemas.microsoft.com/office/drawing/2014/main" id="{09398574-6941-44A9-911B-9F549DDC3AB9}"/>
              </a:ext>
            </a:extLst>
          </p:cNvPr>
          <p:cNvSpPr/>
          <p:nvPr/>
        </p:nvSpPr>
        <p:spPr>
          <a:xfrm>
            <a:off x="7186723" y="5180795"/>
            <a:ext cx="2439305" cy="475227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Elipsa 347">
            <a:extLst>
              <a:ext uri="{FF2B5EF4-FFF2-40B4-BE49-F238E27FC236}">
                <a16:creationId xmlns:a16="http://schemas.microsoft.com/office/drawing/2014/main" id="{2F807B50-3577-4147-A144-A3691D31E89A}"/>
              </a:ext>
            </a:extLst>
          </p:cNvPr>
          <p:cNvSpPr/>
          <p:nvPr/>
        </p:nvSpPr>
        <p:spPr bwMode="auto">
          <a:xfrm>
            <a:off x="7062637" y="5055459"/>
            <a:ext cx="302702" cy="3040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3</a:t>
            </a:r>
          </a:p>
        </p:txBody>
      </p:sp>
      <p:sp>
        <p:nvSpPr>
          <p:cNvPr id="37" name="Symbol zastępczy zawartości 5">
            <a:extLst>
              <a:ext uri="{FF2B5EF4-FFF2-40B4-BE49-F238E27FC236}">
                <a16:creationId xmlns:a16="http://schemas.microsoft.com/office/drawing/2014/main" id="{D155AAF7-7862-4319-8AC2-3F7FDB4791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82287" y="1632379"/>
            <a:ext cx="4608026" cy="4453190"/>
          </a:xfrm>
        </p:spPr>
        <p:txBody>
          <a:bodyPr anchor="b"/>
          <a:lstStyle/>
          <a:p>
            <a:r>
              <a:rPr lang="pl-PL" b="1" dirty="0"/>
              <a:t>KROK 3: </a:t>
            </a:r>
            <a:r>
              <a:rPr lang="pl-PL" dirty="0"/>
              <a:t>Wybierz na dole Uzyskaj dostęp</a:t>
            </a:r>
          </a:p>
        </p:txBody>
      </p:sp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id="{E7364BC1-A2F8-47C1-8C26-DC84BD94B729}"/>
              </a:ext>
            </a:extLst>
          </p:cNvPr>
          <p:cNvSpPr/>
          <p:nvPr/>
        </p:nvSpPr>
        <p:spPr>
          <a:xfrm>
            <a:off x="994120" y="1666076"/>
            <a:ext cx="3193019" cy="427847"/>
          </a:xfrm>
          <a:prstGeom prst="roundRect">
            <a:avLst/>
          </a:prstGeom>
          <a:noFill/>
          <a:ln>
            <a:solidFill>
              <a:srgbClr val="AC8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Elipsa 346">
            <a:extLst>
              <a:ext uri="{FF2B5EF4-FFF2-40B4-BE49-F238E27FC236}">
                <a16:creationId xmlns:a16="http://schemas.microsoft.com/office/drawing/2014/main" id="{263C1596-ED9C-4272-AF8A-EBA52A428E3E}"/>
              </a:ext>
            </a:extLst>
          </p:cNvPr>
          <p:cNvSpPr/>
          <p:nvPr/>
        </p:nvSpPr>
        <p:spPr bwMode="auto">
          <a:xfrm>
            <a:off x="791422" y="1722975"/>
            <a:ext cx="302702" cy="304040"/>
          </a:xfrm>
          <a:prstGeom prst="ellipse">
            <a:avLst/>
          </a:prstGeom>
          <a:solidFill>
            <a:srgbClr val="AC8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659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>
                <a:latin typeface="+mj-lt"/>
              </a:rPr>
              <a:pPr>
                <a:defRPr/>
              </a:pPr>
              <a:t>3</a:t>
            </a:fld>
            <a:endParaRPr lang="pl-PL" altLang="pl-PL" dirty="0">
              <a:latin typeface="+mj-lt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KO Bank Polski" panose="020B0604020202020204" pitchFamily="34" charset="0"/>
              </a:rPr>
              <a:t>Nie masz rachunku w PKO BP?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Sprawdź co powinieneś zrobić w IKO.</a:t>
            </a:r>
          </a:p>
        </p:txBody>
      </p:sp>
      <p:sp>
        <p:nvSpPr>
          <p:cNvPr id="23" name="Symbol zastępczy zawartości 2">
            <a:extLst>
              <a:ext uri="{FF2B5EF4-FFF2-40B4-BE49-F238E27FC236}">
                <a16:creationId xmlns:a16="http://schemas.microsoft.com/office/drawing/2014/main" id="{EDE2559A-520F-45A9-9C7B-B7B2DEA9D5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4862" y="2097647"/>
            <a:ext cx="10585451" cy="3924435"/>
          </a:xfrm>
        </p:spPr>
        <p:txBody>
          <a:bodyPr anchor="b"/>
          <a:lstStyle/>
          <a:p>
            <a:r>
              <a:rPr lang="pl-PL" b="1" dirty="0">
                <a:latin typeface="+mj-lt"/>
              </a:rPr>
              <a:t>KROK 4: </a:t>
            </a:r>
            <a:r>
              <a:rPr lang="pl-PL" dirty="0">
                <a:latin typeface="+mj-lt"/>
              </a:rPr>
              <a:t>Złóż wniosek o dostęp do bankowości elektronicznej - postępuj zgodnie z informacjami wyświetlanymi na ekranach.</a:t>
            </a:r>
          </a:p>
          <a:p>
            <a:r>
              <a:rPr lang="pl-PL" dirty="0">
                <a:latin typeface="+mj-lt"/>
              </a:rPr>
              <a:t>W ramach wniosku wpisujemy dane osobowe, potwierdzamy tożsamość przez inny bank z listy, zaznaczamy wymagane oświadczenia, potwierdzamy zawarcie umowy kodem sms.</a:t>
            </a:r>
          </a:p>
          <a:p>
            <a:r>
              <a:rPr lang="pl-PL" b="1" dirty="0">
                <a:latin typeface="+mj-lt"/>
              </a:rPr>
              <a:t>PKO Bank Polski po potwierdzeniu tożsamości wyśle na wskazany adres e-mail dane do logowania. Po ich otrzymaniu możesz się zalogować i korzystać z serwisu iPKO bez konieczności posiadania rachunku w PKO BP. 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1D264CD6-BD2D-4FE2-AFAD-C6829B87B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328" y="2033540"/>
            <a:ext cx="3441312" cy="2037214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EA2720C4-1999-4894-B70C-2552B0BB3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38" y="2033541"/>
            <a:ext cx="2090769" cy="204187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824843CB-C54A-4E56-9A1A-F9C4A39B9B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699"/>
          <a:stretch/>
        </p:blipFill>
        <p:spPr>
          <a:xfrm>
            <a:off x="3549062" y="1881622"/>
            <a:ext cx="3160593" cy="1538539"/>
          </a:xfrm>
          <a:prstGeom prst="rect">
            <a:avLst/>
          </a:prstGeom>
        </p:spPr>
      </p:pic>
      <p:sp>
        <p:nvSpPr>
          <p:cNvPr id="27" name="Elipsa 346">
            <a:extLst>
              <a:ext uri="{FF2B5EF4-FFF2-40B4-BE49-F238E27FC236}">
                <a16:creationId xmlns:a16="http://schemas.microsoft.com/office/drawing/2014/main" id="{E93F9926-C9D9-493E-AF9E-8065D3B82971}"/>
              </a:ext>
            </a:extLst>
          </p:cNvPr>
          <p:cNvSpPr/>
          <p:nvPr/>
        </p:nvSpPr>
        <p:spPr bwMode="auto">
          <a:xfrm>
            <a:off x="800252" y="1928857"/>
            <a:ext cx="302702" cy="304040"/>
          </a:xfrm>
          <a:prstGeom prst="ellipse">
            <a:avLst/>
          </a:prstGeom>
          <a:solidFill>
            <a:srgbClr val="AC8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1</a:t>
            </a:r>
          </a:p>
        </p:txBody>
      </p:sp>
      <p:sp>
        <p:nvSpPr>
          <p:cNvPr id="28" name="Elipsa 347">
            <a:extLst>
              <a:ext uri="{FF2B5EF4-FFF2-40B4-BE49-F238E27FC236}">
                <a16:creationId xmlns:a16="http://schemas.microsoft.com/office/drawing/2014/main" id="{12F40FDE-5531-4BC8-AA26-9A818E401CCA}"/>
              </a:ext>
            </a:extLst>
          </p:cNvPr>
          <p:cNvSpPr/>
          <p:nvPr/>
        </p:nvSpPr>
        <p:spPr bwMode="auto">
          <a:xfrm>
            <a:off x="3547389" y="1928857"/>
            <a:ext cx="302702" cy="3040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2</a:t>
            </a:r>
          </a:p>
        </p:txBody>
      </p:sp>
      <p:sp>
        <p:nvSpPr>
          <p:cNvPr id="29" name="Elipsa 348">
            <a:extLst>
              <a:ext uri="{FF2B5EF4-FFF2-40B4-BE49-F238E27FC236}">
                <a16:creationId xmlns:a16="http://schemas.microsoft.com/office/drawing/2014/main" id="{A817B374-7A68-461C-9C3C-B55154725082}"/>
              </a:ext>
            </a:extLst>
          </p:cNvPr>
          <p:cNvSpPr/>
          <p:nvPr/>
        </p:nvSpPr>
        <p:spPr bwMode="auto">
          <a:xfrm>
            <a:off x="7000810" y="1928857"/>
            <a:ext cx="302702" cy="304040"/>
          </a:xfrm>
          <a:prstGeom prst="ellipse">
            <a:avLst/>
          </a:prstGeom>
          <a:solidFill>
            <a:srgbClr val="004C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4878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>
                <a:latin typeface="+mj-lt"/>
              </a:rPr>
              <a:pPr>
                <a:defRPr/>
              </a:pPr>
              <a:t>4</a:t>
            </a:fld>
            <a:endParaRPr lang="pl-PL" altLang="pl-PL" dirty="0">
              <a:latin typeface="+mj-lt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KO Bank Polski" panose="020B0604020202020204" pitchFamily="34" charset="0"/>
              </a:rPr>
              <a:t>Nie masz rachunku w PKO BP?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Sprawdź co powinieneś zrobić w IKO.</a:t>
            </a: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152FEE12-31F8-4D45-93FB-C6F12C0F5AA4}"/>
              </a:ext>
            </a:extLst>
          </p:cNvPr>
          <p:cNvSpPr txBox="1">
            <a:spLocks/>
          </p:cNvSpPr>
          <p:nvPr/>
        </p:nvSpPr>
        <p:spPr>
          <a:xfrm>
            <a:off x="804863" y="1632378"/>
            <a:ext cx="3348037" cy="370562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525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77165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2244725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3353471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6pPr>
            <a:lvl7pPr marL="3963192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7pPr>
            <a:lvl8pPr marL="4572914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8pPr>
            <a:lvl9pPr marL="5182636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pl-PL" b="1" kern="0" dirty="0">
                <a:latin typeface="+mj-lt"/>
              </a:rPr>
              <a:t>KROK 5: </a:t>
            </a:r>
            <a:r>
              <a:rPr lang="pl-PL" kern="0" dirty="0">
                <a:latin typeface="+mj-lt"/>
              </a:rPr>
              <a:t>Aktywuj aplikację IKO.</a:t>
            </a:r>
          </a:p>
        </p:txBody>
      </p:sp>
      <p:sp>
        <p:nvSpPr>
          <p:cNvPr id="21" name="Symbol zastępczy zawartości 5">
            <a:extLst>
              <a:ext uri="{FF2B5EF4-FFF2-40B4-BE49-F238E27FC236}">
                <a16:creationId xmlns:a16="http://schemas.microsoft.com/office/drawing/2014/main" id="{F043FABC-5442-4648-9EA3-A9D69859F75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1383" y="1632378"/>
            <a:ext cx="3297146" cy="4389704"/>
          </a:xfrm>
        </p:spPr>
        <p:txBody>
          <a:bodyPr anchor="b"/>
          <a:lstStyle/>
          <a:p>
            <a:r>
              <a:rPr lang="pl-PL" b="1" dirty="0"/>
              <a:t>KROK 6: </a:t>
            </a:r>
            <a:r>
              <a:rPr lang="pl-PL" dirty="0"/>
              <a:t>Wybierz Rozpocznij i wpisz swój nr klienta. Wpisz jednorazowe hasło otrzymane w sms, które zmienisz na docelowe w następnym kroku.</a:t>
            </a:r>
          </a:p>
        </p:txBody>
      </p:sp>
      <p:sp>
        <p:nvSpPr>
          <p:cNvPr id="22" name="Symbol zastępczy zawartości 6">
            <a:extLst>
              <a:ext uri="{FF2B5EF4-FFF2-40B4-BE49-F238E27FC236}">
                <a16:creationId xmlns:a16="http://schemas.microsoft.com/office/drawing/2014/main" id="{88DC6C4C-8DA1-4DC7-A5F6-582D544115D8}"/>
              </a:ext>
            </a:extLst>
          </p:cNvPr>
          <p:cNvSpPr txBox="1">
            <a:spLocks/>
          </p:cNvSpPr>
          <p:nvPr/>
        </p:nvSpPr>
        <p:spPr>
          <a:xfrm>
            <a:off x="8034714" y="1632378"/>
            <a:ext cx="3348037" cy="4389704"/>
          </a:xfrm>
          <a:prstGeom prst="rect">
            <a:avLst/>
          </a:prstGeom>
        </p:spPr>
        <p:txBody>
          <a:bodyPr anchor="b"/>
          <a:lstStyle>
            <a:lvl1pPr marL="33020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7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525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700">
                <a:solidFill>
                  <a:schemeClr val="tx1"/>
                </a:solidFill>
                <a:latin typeface="+mn-lt"/>
                <a:cs typeface="+mn-cs"/>
              </a:defRPr>
            </a:lvl3pPr>
            <a:lvl4pPr marL="177165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700">
                <a:solidFill>
                  <a:schemeClr val="tx1"/>
                </a:solidFill>
                <a:latin typeface="+mn-lt"/>
                <a:cs typeface="+mn-cs"/>
              </a:defRPr>
            </a:lvl4pPr>
            <a:lvl5pPr marL="2244725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700">
                <a:solidFill>
                  <a:schemeClr val="tx1"/>
                </a:solidFill>
                <a:latin typeface="+mn-lt"/>
                <a:cs typeface="+mn-cs"/>
              </a:defRPr>
            </a:lvl5pPr>
            <a:lvl6pPr marL="3353471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6pPr>
            <a:lvl7pPr marL="3963192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7pPr>
            <a:lvl8pPr marL="4572914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8pPr>
            <a:lvl9pPr marL="5182636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/>
            <a:r>
              <a:rPr lang="pl-PL" sz="1500" b="1" kern="0" dirty="0"/>
              <a:t>KROK 7: </a:t>
            </a:r>
            <a:r>
              <a:rPr lang="pl-PL" sz="1500" dirty="0"/>
              <a:t>Ustaw Twój kod PIN </a:t>
            </a:r>
            <a:br>
              <a:rPr lang="pl-PL" sz="1500" dirty="0"/>
            </a:br>
            <a:r>
              <a:rPr lang="pl-PL" sz="1500" dirty="0"/>
              <a:t>do aplikacji</a:t>
            </a: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2B910816-F8A0-428D-8A21-E0F1669C7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95" y="2022266"/>
            <a:ext cx="2439305" cy="2991704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FE6E99A4-5A9E-4CE9-BE8A-A4BF4F062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799" y="2071061"/>
            <a:ext cx="2336532" cy="2894114"/>
          </a:xfrm>
          <a:prstGeom prst="rect">
            <a:avLst/>
          </a:prstGeom>
        </p:spPr>
      </p:pic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1835AAE4-E472-47E5-A3CB-0CD5D9380A9E}"/>
              </a:ext>
            </a:extLst>
          </p:cNvPr>
          <p:cNvSpPr/>
          <p:nvPr/>
        </p:nvSpPr>
        <p:spPr>
          <a:xfrm>
            <a:off x="1116527" y="4065968"/>
            <a:ext cx="2136744" cy="396044"/>
          </a:xfrm>
          <a:prstGeom prst="roundRect">
            <a:avLst/>
          </a:prstGeom>
          <a:noFill/>
          <a:ln>
            <a:solidFill>
              <a:srgbClr val="AC8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AED8305C-C151-44E3-A2B8-15C9408E7ECD}"/>
              </a:ext>
            </a:extLst>
          </p:cNvPr>
          <p:cNvSpPr/>
          <p:nvPr/>
        </p:nvSpPr>
        <p:spPr>
          <a:xfrm>
            <a:off x="4499194" y="4136543"/>
            <a:ext cx="2155857" cy="475227"/>
          </a:xfrm>
          <a:prstGeom prst="roundRect">
            <a:avLst/>
          </a:prstGeom>
          <a:noFill/>
          <a:ln>
            <a:solidFill>
              <a:srgbClr val="E42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Elipsa 346">
            <a:extLst>
              <a:ext uri="{FF2B5EF4-FFF2-40B4-BE49-F238E27FC236}">
                <a16:creationId xmlns:a16="http://schemas.microsoft.com/office/drawing/2014/main" id="{28C7A48E-3AA8-4779-B372-51661D34A519}"/>
              </a:ext>
            </a:extLst>
          </p:cNvPr>
          <p:cNvSpPr/>
          <p:nvPr/>
        </p:nvSpPr>
        <p:spPr bwMode="auto">
          <a:xfrm>
            <a:off x="927405" y="3921952"/>
            <a:ext cx="302702" cy="304040"/>
          </a:xfrm>
          <a:prstGeom prst="ellipse">
            <a:avLst/>
          </a:prstGeom>
          <a:solidFill>
            <a:srgbClr val="AC8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5</a:t>
            </a:r>
          </a:p>
        </p:txBody>
      </p:sp>
      <p:sp>
        <p:nvSpPr>
          <p:cNvPr id="35" name="Elipsa 347">
            <a:extLst>
              <a:ext uri="{FF2B5EF4-FFF2-40B4-BE49-F238E27FC236}">
                <a16:creationId xmlns:a16="http://schemas.microsoft.com/office/drawing/2014/main" id="{3B6E9080-B364-4AAB-8D28-8DE9733D43F4}"/>
              </a:ext>
            </a:extLst>
          </p:cNvPr>
          <p:cNvSpPr/>
          <p:nvPr/>
        </p:nvSpPr>
        <p:spPr bwMode="auto">
          <a:xfrm>
            <a:off x="4375108" y="4011207"/>
            <a:ext cx="302702" cy="304040"/>
          </a:xfrm>
          <a:prstGeom prst="ellipse">
            <a:avLst/>
          </a:prstGeom>
          <a:solidFill>
            <a:srgbClr val="E420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6</a:t>
            </a:r>
          </a:p>
        </p:txBody>
      </p:sp>
      <p:pic>
        <p:nvPicPr>
          <p:cNvPr id="38" name="Obraz 37">
            <a:extLst>
              <a:ext uri="{FF2B5EF4-FFF2-40B4-BE49-F238E27FC236}">
                <a16:creationId xmlns:a16="http://schemas.microsoft.com/office/drawing/2014/main" id="{78EAC927-1B38-4A66-A5CD-35683C86A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054" y="1770670"/>
            <a:ext cx="1813266" cy="3456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0C8FC296-A922-4830-BD6E-F1849903D672}"/>
              </a:ext>
            </a:extLst>
          </p:cNvPr>
          <p:cNvSpPr/>
          <p:nvPr/>
        </p:nvSpPr>
        <p:spPr>
          <a:xfrm>
            <a:off x="8405438" y="4838582"/>
            <a:ext cx="2120641" cy="4126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347">
            <a:extLst>
              <a:ext uri="{FF2B5EF4-FFF2-40B4-BE49-F238E27FC236}">
                <a16:creationId xmlns:a16="http://schemas.microsoft.com/office/drawing/2014/main" id="{0A7901F4-3180-4747-8015-1121C10A8069}"/>
              </a:ext>
            </a:extLst>
          </p:cNvPr>
          <p:cNvSpPr/>
          <p:nvPr/>
        </p:nvSpPr>
        <p:spPr bwMode="auto">
          <a:xfrm>
            <a:off x="8281352" y="4713245"/>
            <a:ext cx="302702" cy="3040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4616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25">
            <a:extLst>
              <a:ext uri="{FF2B5EF4-FFF2-40B4-BE49-F238E27FC236}">
                <a16:creationId xmlns:a16="http://schemas.microsoft.com/office/drawing/2014/main" id="{863635CD-8DEC-4124-9832-91256C0DD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759" y="1701602"/>
            <a:ext cx="2622219" cy="3307902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A7873289-5636-4A05-B407-83039C205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214" y="1737606"/>
            <a:ext cx="1572376" cy="3139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>
                <a:latin typeface="+mj-lt"/>
              </a:rPr>
              <a:pPr>
                <a:defRPr/>
              </a:pPr>
              <a:t>5</a:t>
            </a:fld>
            <a:endParaRPr lang="pl-PL" altLang="pl-PL" dirty="0">
              <a:latin typeface="+mj-lt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KO Bank Polski" panose="020B0604020202020204" pitchFamily="34" charset="0"/>
              </a:rPr>
              <a:t>Nie masz rachunku w PKO BP?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Sprawdź co powinieneś zrobić w IKO.</a:t>
            </a: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152FEE12-31F8-4D45-93FB-C6F12C0F5AA4}"/>
              </a:ext>
            </a:extLst>
          </p:cNvPr>
          <p:cNvSpPr txBox="1">
            <a:spLocks/>
          </p:cNvSpPr>
          <p:nvPr/>
        </p:nvSpPr>
        <p:spPr>
          <a:xfrm>
            <a:off x="804863" y="1632378"/>
            <a:ext cx="3348037" cy="37416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525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77165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2244725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3353471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6pPr>
            <a:lvl7pPr marL="3963192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7pPr>
            <a:lvl8pPr marL="4572914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8pPr>
            <a:lvl9pPr marL="5182636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pl-PL" b="1" kern="0" dirty="0">
                <a:latin typeface="+mj-lt"/>
              </a:rPr>
              <a:t>KROK 8: </a:t>
            </a:r>
            <a:r>
              <a:rPr lang="pl-PL" kern="0" dirty="0">
                <a:latin typeface="+mj-lt"/>
              </a:rPr>
              <a:t>Aktywuj aplikację IKO</a:t>
            </a:r>
          </a:p>
        </p:txBody>
      </p:sp>
      <p:sp>
        <p:nvSpPr>
          <p:cNvPr id="21" name="Symbol zastępczy zawartości 5">
            <a:extLst>
              <a:ext uri="{FF2B5EF4-FFF2-40B4-BE49-F238E27FC236}">
                <a16:creationId xmlns:a16="http://schemas.microsoft.com/office/drawing/2014/main" id="{F043FABC-5442-4648-9EA3-A9D69859F75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53371" y="1632378"/>
            <a:ext cx="3297146" cy="4389704"/>
          </a:xfrm>
        </p:spPr>
        <p:txBody>
          <a:bodyPr anchor="b"/>
          <a:lstStyle/>
          <a:p>
            <a:r>
              <a:rPr lang="pl-PL" b="1" dirty="0"/>
              <a:t>KROK 9: </a:t>
            </a:r>
            <a:r>
              <a:rPr lang="pl-PL" dirty="0"/>
              <a:t>Na kolejnym ekranie wciśnij „Wyślij SMS”, aby potwierdzić swój </a:t>
            </a:r>
            <a:br>
              <a:rPr lang="pl-PL" dirty="0"/>
            </a:br>
            <a:r>
              <a:rPr lang="pl-PL" dirty="0"/>
              <a:t>nr telefonu. Wiadomość SMS wyślij </a:t>
            </a:r>
            <a:br>
              <a:rPr lang="pl-PL" dirty="0"/>
            </a:br>
            <a:r>
              <a:rPr lang="pl-PL" dirty="0"/>
              <a:t>bez zmiany treści</a:t>
            </a:r>
          </a:p>
        </p:txBody>
      </p:sp>
      <p:sp>
        <p:nvSpPr>
          <p:cNvPr id="22" name="Symbol zastępczy zawartości 6">
            <a:extLst>
              <a:ext uri="{FF2B5EF4-FFF2-40B4-BE49-F238E27FC236}">
                <a16:creationId xmlns:a16="http://schemas.microsoft.com/office/drawing/2014/main" id="{88DC6C4C-8DA1-4DC7-A5F6-582D544115D8}"/>
              </a:ext>
            </a:extLst>
          </p:cNvPr>
          <p:cNvSpPr txBox="1">
            <a:spLocks/>
          </p:cNvSpPr>
          <p:nvPr/>
        </p:nvSpPr>
        <p:spPr>
          <a:xfrm>
            <a:off x="8034714" y="1632378"/>
            <a:ext cx="3348037" cy="4389704"/>
          </a:xfrm>
          <a:prstGeom prst="rect">
            <a:avLst/>
          </a:prstGeom>
        </p:spPr>
        <p:txBody>
          <a:bodyPr anchor="b"/>
          <a:lstStyle>
            <a:lvl1pPr marL="33020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7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525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700">
                <a:solidFill>
                  <a:schemeClr val="tx1"/>
                </a:solidFill>
                <a:latin typeface="+mn-lt"/>
                <a:cs typeface="+mn-cs"/>
              </a:defRPr>
            </a:lvl3pPr>
            <a:lvl4pPr marL="177165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700">
                <a:solidFill>
                  <a:schemeClr val="tx1"/>
                </a:solidFill>
                <a:latin typeface="+mn-lt"/>
                <a:cs typeface="+mn-cs"/>
              </a:defRPr>
            </a:lvl4pPr>
            <a:lvl5pPr marL="2244725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700">
                <a:solidFill>
                  <a:schemeClr val="tx1"/>
                </a:solidFill>
                <a:latin typeface="+mn-lt"/>
                <a:cs typeface="+mn-cs"/>
              </a:defRPr>
            </a:lvl5pPr>
            <a:lvl6pPr marL="3353471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6pPr>
            <a:lvl7pPr marL="3963192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7pPr>
            <a:lvl8pPr marL="4572914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8pPr>
            <a:lvl9pPr marL="5182636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/>
            <a:endParaRPr lang="pl-PL" sz="1500" dirty="0"/>
          </a:p>
        </p:txBody>
      </p:sp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1835AAE4-E472-47E5-A3CB-0CD5D9380A9E}"/>
              </a:ext>
            </a:extLst>
          </p:cNvPr>
          <p:cNvSpPr/>
          <p:nvPr/>
        </p:nvSpPr>
        <p:spPr>
          <a:xfrm>
            <a:off x="1176845" y="4547470"/>
            <a:ext cx="1860402" cy="396044"/>
          </a:xfrm>
          <a:prstGeom prst="roundRect">
            <a:avLst/>
          </a:prstGeom>
          <a:noFill/>
          <a:ln>
            <a:solidFill>
              <a:srgbClr val="AC8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AED8305C-C151-44E3-A2B8-15C9408E7ECD}"/>
              </a:ext>
            </a:extLst>
          </p:cNvPr>
          <p:cNvSpPr/>
          <p:nvPr/>
        </p:nvSpPr>
        <p:spPr>
          <a:xfrm>
            <a:off x="4419537" y="4445073"/>
            <a:ext cx="2383328" cy="475227"/>
          </a:xfrm>
          <a:prstGeom prst="roundRect">
            <a:avLst/>
          </a:prstGeom>
          <a:noFill/>
          <a:ln>
            <a:solidFill>
              <a:srgbClr val="E42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Elipsa 346">
            <a:extLst>
              <a:ext uri="{FF2B5EF4-FFF2-40B4-BE49-F238E27FC236}">
                <a16:creationId xmlns:a16="http://schemas.microsoft.com/office/drawing/2014/main" id="{28C7A48E-3AA8-4779-B372-51661D34A519}"/>
              </a:ext>
            </a:extLst>
          </p:cNvPr>
          <p:cNvSpPr/>
          <p:nvPr/>
        </p:nvSpPr>
        <p:spPr bwMode="auto">
          <a:xfrm>
            <a:off x="987723" y="4403454"/>
            <a:ext cx="302702" cy="304040"/>
          </a:xfrm>
          <a:prstGeom prst="ellipse">
            <a:avLst/>
          </a:prstGeom>
          <a:solidFill>
            <a:srgbClr val="AC8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8</a:t>
            </a:r>
          </a:p>
        </p:txBody>
      </p:sp>
      <p:sp>
        <p:nvSpPr>
          <p:cNvPr id="35" name="Elipsa 347">
            <a:extLst>
              <a:ext uri="{FF2B5EF4-FFF2-40B4-BE49-F238E27FC236}">
                <a16:creationId xmlns:a16="http://schemas.microsoft.com/office/drawing/2014/main" id="{3B6E9080-B364-4AAB-8D28-8DE9733D43F4}"/>
              </a:ext>
            </a:extLst>
          </p:cNvPr>
          <p:cNvSpPr/>
          <p:nvPr/>
        </p:nvSpPr>
        <p:spPr bwMode="auto">
          <a:xfrm>
            <a:off x="4295451" y="4319737"/>
            <a:ext cx="302702" cy="304040"/>
          </a:xfrm>
          <a:prstGeom prst="ellipse">
            <a:avLst/>
          </a:prstGeom>
          <a:solidFill>
            <a:srgbClr val="E420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9</a:t>
            </a: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A6DFF2A1-6B7B-4129-BE41-64BE19DFB6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032"/>
          <a:stretch/>
        </p:blipFill>
        <p:spPr>
          <a:xfrm>
            <a:off x="8449682" y="2342871"/>
            <a:ext cx="1924149" cy="1962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28" name="Grupa 27">
            <a:extLst>
              <a:ext uri="{FF2B5EF4-FFF2-40B4-BE49-F238E27FC236}">
                <a16:creationId xmlns:a16="http://schemas.microsoft.com/office/drawing/2014/main" id="{D642AAA5-60DC-4DD4-A9AA-FC3A80111806}"/>
              </a:ext>
            </a:extLst>
          </p:cNvPr>
          <p:cNvGrpSpPr/>
          <p:nvPr/>
        </p:nvGrpSpPr>
        <p:grpSpPr>
          <a:xfrm>
            <a:off x="7381476" y="3081211"/>
            <a:ext cx="589463" cy="448385"/>
            <a:chOff x="4244248" y="5408544"/>
            <a:chExt cx="589463" cy="448385"/>
          </a:xfrm>
        </p:grpSpPr>
        <p:sp>
          <p:nvSpPr>
            <p:cNvPr id="29" name="Elipsa 64">
              <a:extLst>
                <a:ext uri="{FF2B5EF4-FFF2-40B4-BE49-F238E27FC236}">
                  <a16:creationId xmlns:a16="http://schemas.microsoft.com/office/drawing/2014/main" id="{40D2764F-1009-47CF-A9E7-75F80B0A5F0B}"/>
                </a:ext>
              </a:extLst>
            </p:cNvPr>
            <p:cNvSpPr/>
            <p:nvPr/>
          </p:nvSpPr>
          <p:spPr bwMode="auto">
            <a:xfrm>
              <a:off x="4244248" y="5603022"/>
              <a:ext cx="54000" cy="54000"/>
            </a:xfrm>
            <a:prstGeom prst="ellipse">
              <a:avLst/>
            </a:prstGeom>
            <a:solidFill>
              <a:srgbClr val="004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36" name="Elipsa 65">
              <a:extLst>
                <a:ext uri="{FF2B5EF4-FFF2-40B4-BE49-F238E27FC236}">
                  <a16:creationId xmlns:a16="http://schemas.microsoft.com/office/drawing/2014/main" id="{5D964036-CA8C-4D52-BAD9-A69C116A9749}"/>
                </a:ext>
              </a:extLst>
            </p:cNvPr>
            <p:cNvSpPr/>
            <p:nvPr/>
          </p:nvSpPr>
          <p:spPr bwMode="auto">
            <a:xfrm>
              <a:off x="4345386" y="5602520"/>
              <a:ext cx="61200" cy="61200"/>
            </a:xfrm>
            <a:prstGeom prst="ellipse">
              <a:avLst/>
            </a:prstGeom>
            <a:solidFill>
              <a:srgbClr val="004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37" name="Elipsa 66">
              <a:extLst>
                <a:ext uri="{FF2B5EF4-FFF2-40B4-BE49-F238E27FC236}">
                  <a16:creationId xmlns:a16="http://schemas.microsoft.com/office/drawing/2014/main" id="{19B26B3F-B1DD-4FEF-9901-8803F54BA766}"/>
                </a:ext>
              </a:extLst>
            </p:cNvPr>
            <p:cNvSpPr/>
            <p:nvPr/>
          </p:nvSpPr>
          <p:spPr bwMode="auto">
            <a:xfrm>
              <a:off x="4447544" y="5599661"/>
              <a:ext cx="69307" cy="69307"/>
            </a:xfrm>
            <a:prstGeom prst="ellipse">
              <a:avLst/>
            </a:prstGeom>
            <a:solidFill>
              <a:srgbClr val="004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39" name="Elipsa 67">
              <a:extLst>
                <a:ext uri="{FF2B5EF4-FFF2-40B4-BE49-F238E27FC236}">
                  <a16:creationId xmlns:a16="http://schemas.microsoft.com/office/drawing/2014/main" id="{82488237-961A-411F-AE88-784239A505AD}"/>
                </a:ext>
              </a:extLst>
            </p:cNvPr>
            <p:cNvSpPr/>
            <p:nvPr/>
          </p:nvSpPr>
          <p:spPr bwMode="auto">
            <a:xfrm>
              <a:off x="4543826" y="5596195"/>
              <a:ext cx="76238" cy="76238"/>
            </a:xfrm>
            <a:prstGeom prst="ellipse">
              <a:avLst/>
            </a:prstGeom>
            <a:solidFill>
              <a:srgbClr val="004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40" name="Elipsa 68">
              <a:extLst>
                <a:ext uri="{FF2B5EF4-FFF2-40B4-BE49-F238E27FC236}">
                  <a16:creationId xmlns:a16="http://schemas.microsoft.com/office/drawing/2014/main" id="{02C2FF9A-77B9-47AC-8881-0BFE4EC2C5AC}"/>
                </a:ext>
              </a:extLst>
            </p:cNvPr>
            <p:cNvSpPr/>
            <p:nvPr/>
          </p:nvSpPr>
          <p:spPr bwMode="auto">
            <a:xfrm>
              <a:off x="4644187" y="5592383"/>
              <a:ext cx="83862" cy="83862"/>
            </a:xfrm>
            <a:prstGeom prst="ellipse">
              <a:avLst/>
            </a:prstGeom>
            <a:solidFill>
              <a:srgbClr val="004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41" name="Elipsa 69">
              <a:extLst>
                <a:ext uri="{FF2B5EF4-FFF2-40B4-BE49-F238E27FC236}">
                  <a16:creationId xmlns:a16="http://schemas.microsoft.com/office/drawing/2014/main" id="{F8C47E61-7F9A-40BF-A15A-BEC44775245B}"/>
                </a:ext>
              </a:extLst>
            </p:cNvPr>
            <p:cNvSpPr/>
            <p:nvPr/>
          </p:nvSpPr>
          <p:spPr bwMode="auto">
            <a:xfrm>
              <a:off x="4741464" y="5588190"/>
              <a:ext cx="92247" cy="92248"/>
            </a:xfrm>
            <a:prstGeom prst="ellipse">
              <a:avLst/>
            </a:prstGeom>
            <a:solidFill>
              <a:srgbClr val="004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42" name="Elipsa 69">
              <a:extLst>
                <a:ext uri="{FF2B5EF4-FFF2-40B4-BE49-F238E27FC236}">
                  <a16:creationId xmlns:a16="http://schemas.microsoft.com/office/drawing/2014/main" id="{02B7083F-E7B4-4746-A665-D8527102BBE5}"/>
                </a:ext>
              </a:extLst>
            </p:cNvPr>
            <p:cNvSpPr/>
            <p:nvPr/>
          </p:nvSpPr>
          <p:spPr bwMode="auto">
            <a:xfrm>
              <a:off x="4699533" y="5684631"/>
              <a:ext cx="83862" cy="83862"/>
            </a:xfrm>
            <a:prstGeom prst="ellipse">
              <a:avLst/>
            </a:prstGeom>
            <a:solidFill>
              <a:srgbClr val="004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43" name="Elipsa 69">
              <a:extLst>
                <a:ext uri="{FF2B5EF4-FFF2-40B4-BE49-F238E27FC236}">
                  <a16:creationId xmlns:a16="http://schemas.microsoft.com/office/drawing/2014/main" id="{324BDBC1-7574-468F-A06A-03C32FC57718}"/>
                </a:ext>
              </a:extLst>
            </p:cNvPr>
            <p:cNvSpPr/>
            <p:nvPr/>
          </p:nvSpPr>
          <p:spPr bwMode="auto">
            <a:xfrm>
              <a:off x="4699532" y="5496980"/>
              <a:ext cx="83862" cy="83862"/>
            </a:xfrm>
            <a:prstGeom prst="ellipse">
              <a:avLst/>
            </a:prstGeom>
            <a:solidFill>
              <a:srgbClr val="004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44" name="Elipsa 69">
              <a:extLst>
                <a:ext uri="{FF2B5EF4-FFF2-40B4-BE49-F238E27FC236}">
                  <a16:creationId xmlns:a16="http://schemas.microsoft.com/office/drawing/2014/main" id="{25257BB3-B50D-4E47-881F-B947A0C96E48}"/>
                </a:ext>
              </a:extLst>
            </p:cNvPr>
            <p:cNvSpPr/>
            <p:nvPr/>
          </p:nvSpPr>
          <p:spPr bwMode="auto">
            <a:xfrm>
              <a:off x="4648955" y="5780691"/>
              <a:ext cx="76238" cy="76238"/>
            </a:xfrm>
            <a:prstGeom prst="ellipse">
              <a:avLst/>
            </a:prstGeom>
            <a:solidFill>
              <a:srgbClr val="004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45" name="Elipsa 69">
              <a:extLst>
                <a:ext uri="{FF2B5EF4-FFF2-40B4-BE49-F238E27FC236}">
                  <a16:creationId xmlns:a16="http://schemas.microsoft.com/office/drawing/2014/main" id="{33CE5965-B25A-44ED-85F3-3382ED90F8DD}"/>
                </a:ext>
              </a:extLst>
            </p:cNvPr>
            <p:cNvSpPr/>
            <p:nvPr/>
          </p:nvSpPr>
          <p:spPr bwMode="auto">
            <a:xfrm>
              <a:off x="4647999" y="5408544"/>
              <a:ext cx="76238" cy="76238"/>
            </a:xfrm>
            <a:prstGeom prst="ellipse">
              <a:avLst/>
            </a:prstGeom>
            <a:solidFill>
              <a:srgbClr val="004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97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45">
            <a:extLst>
              <a:ext uri="{FF2B5EF4-FFF2-40B4-BE49-F238E27FC236}">
                <a16:creationId xmlns:a16="http://schemas.microsoft.com/office/drawing/2014/main" id="{9A47DF50-74E2-41B8-B636-58E3F9C6F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229" y="1915514"/>
            <a:ext cx="1504695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>
                <a:latin typeface="+mj-lt"/>
              </a:rPr>
              <a:pPr>
                <a:defRPr/>
              </a:pPr>
              <a:t>6</a:t>
            </a:fld>
            <a:endParaRPr lang="pl-PL" altLang="pl-PL" dirty="0">
              <a:latin typeface="+mj-lt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KO Bank Polski" panose="020B0604020202020204" pitchFamily="34" charset="0"/>
              </a:rPr>
              <a:t>Nie masz rachunku w PKO BP?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Sprawdź co powinieneś zrobić w IKO.</a:t>
            </a: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152FEE12-31F8-4D45-93FB-C6F12C0F5AA4}"/>
              </a:ext>
            </a:extLst>
          </p:cNvPr>
          <p:cNvSpPr txBox="1">
            <a:spLocks/>
          </p:cNvSpPr>
          <p:nvPr/>
        </p:nvSpPr>
        <p:spPr>
          <a:xfrm>
            <a:off x="804863" y="1632378"/>
            <a:ext cx="3348038" cy="43897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525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77165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2244725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3353471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6pPr>
            <a:lvl7pPr marL="3963192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7pPr>
            <a:lvl8pPr marL="4572914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8pPr>
            <a:lvl9pPr marL="5182636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pl-PL" b="1" kern="0" dirty="0">
                <a:latin typeface="+mj-lt"/>
              </a:rPr>
              <a:t>KROK 10: </a:t>
            </a:r>
            <a:r>
              <a:rPr lang="pl-PL" kern="0" dirty="0">
                <a:latin typeface="+mj-lt"/>
              </a:rPr>
              <a:t>Po przejściu przez weryfikację numeru telefonu kliknij „Poproś o kod aktywacyjny”</a:t>
            </a:r>
          </a:p>
        </p:txBody>
      </p:sp>
      <p:sp>
        <p:nvSpPr>
          <p:cNvPr id="21" name="Symbol zastępczy zawartości 5">
            <a:extLst>
              <a:ext uri="{FF2B5EF4-FFF2-40B4-BE49-F238E27FC236}">
                <a16:creationId xmlns:a16="http://schemas.microsoft.com/office/drawing/2014/main" id="{F043FABC-5442-4648-9EA3-A9D69859F75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56205" y="1632378"/>
            <a:ext cx="3297146" cy="4173680"/>
          </a:xfrm>
        </p:spPr>
        <p:txBody>
          <a:bodyPr anchor="b"/>
          <a:lstStyle/>
          <a:p>
            <a:r>
              <a:rPr lang="pl-PL" b="1" dirty="0"/>
              <a:t>KROK 11: </a:t>
            </a:r>
            <a:r>
              <a:rPr lang="pl-PL" dirty="0"/>
              <a:t>Wpisz kod aktywacyjny, który otrzymasz w wiadomości głosowej.</a:t>
            </a:r>
          </a:p>
        </p:txBody>
      </p:sp>
      <p:sp>
        <p:nvSpPr>
          <p:cNvPr id="22" name="Symbol zastępczy zawartości 6">
            <a:extLst>
              <a:ext uri="{FF2B5EF4-FFF2-40B4-BE49-F238E27FC236}">
                <a16:creationId xmlns:a16="http://schemas.microsoft.com/office/drawing/2014/main" id="{88DC6C4C-8DA1-4DC7-A5F6-582D544115D8}"/>
              </a:ext>
            </a:extLst>
          </p:cNvPr>
          <p:cNvSpPr txBox="1">
            <a:spLocks/>
          </p:cNvSpPr>
          <p:nvPr/>
        </p:nvSpPr>
        <p:spPr>
          <a:xfrm>
            <a:off x="8034714" y="1632378"/>
            <a:ext cx="3348037" cy="4389704"/>
          </a:xfrm>
          <a:prstGeom prst="rect">
            <a:avLst/>
          </a:prstGeom>
        </p:spPr>
        <p:txBody>
          <a:bodyPr anchor="b"/>
          <a:lstStyle>
            <a:lvl1pPr marL="33020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7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525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700">
                <a:solidFill>
                  <a:schemeClr val="tx1"/>
                </a:solidFill>
                <a:latin typeface="+mn-lt"/>
                <a:cs typeface="+mn-cs"/>
              </a:defRPr>
            </a:lvl3pPr>
            <a:lvl4pPr marL="177165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700">
                <a:solidFill>
                  <a:schemeClr val="tx1"/>
                </a:solidFill>
                <a:latin typeface="+mn-lt"/>
                <a:cs typeface="+mn-cs"/>
              </a:defRPr>
            </a:lvl4pPr>
            <a:lvl5pPr marL="2244725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700">
                <a:solidFill>
                  <a:schemeClr val="tx1"/>
                </a:solidFill>
                <a:latin typeface="+mn-lt"/>
                <a:cs typeface="+mn-cs"/>
              </a:defRPr>
            </a:lvl5pPr>
            <a:lvl6pPr marL="3353471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6pPr>
            <a:lvl7pPr marL="3963192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7pPr>
            <a:lvl8pPr marL="4572914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8pPr>
            <a:lvl9pPr marL="5182636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/>
            <a:endParaRPr lang="pl-PL" sz="1500" dirty="0"/>
          </a:p>
        </p:txBody>
      </p:sp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1835AAE4-E472-47E5-A3CB-0CD5D9380A9E}"/>
              </a:ext>
            </a:extLst>
          </p:cNvPr>
          <p:cNvSpPr/>
          <p:nvPr/>
        </p:nvSpPr>
        <p:spPr>
          <a:xfrm>
            <a:off x="1445899" y="4581922"/>
            <a:ext cx="1860402" cy="396044"/>
          </a:xfrm>
          <a:prstGeom prst="roundRect">
            <a:avLst/>
          </a:prstGeom>
          <a:noFill/>
          <a:ln>
            <a:solidFill>
              <a:srgbClr val="AC8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Elipsa 346">
            <a:extLst>
              <a:ext uri="{FF2B5EF4-FFF2-40B4-BE49-F238E27FC236}">
                <a16:creationId xmlns:a16="http://schemas.microsoft.com/office/drawing/2014/main" id="{28C7A48E-3AA8-4779-B372-51661D34A519}"/>
              </a:ext>
            </a:extLst>
          </p:cNvPr>
          <p:cNvSpPr/>
          <p:nvPr/>
        </p:nvSpPr>
        <p:spPr bwMode="auto">
          <a:xfrm>
            <a:off x="1256777" y="4437906"/>
            <a:ext cx="302702" cy="304040"/>
          </a:xfrm>
          <a:prstGeom prst="ellipse">
            <a:avLst/>
          </a:prstGeom>
          <a:solidFill>
            <a:srgbClr val="AC8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10</a:t>
            </a:r>
          </a:p>
        </p:txBody>
      </p:sp>
      <p:sp>
        <p:nvSpPr>
          <p:cNvPr id="38" name="Symbol zastępczy zawartości 6">
            <a:extLst>
              <a:ext uri="{FF2B5EF4-FFF2-40B4-BE49-F238E27FC236}">
                <a16:creationId xmlns:a16="http://schemas.microsoft.com/office/drawing/2014/main" id="{78887D57-9CCF-40C6-8DF6-868542CE8BCA}"/>
              </a:ext>
            </a:extLst>
          </p:cNvPr>
          <p:cNvSpPr txBox="1">
            <a:spLocks/>
          </p:cNvSpPr>
          <p:nvPr/>
        </p:nvSpPr>
        <p:spPr>
          <a:xfrm>
            <a:off x="8187114" y="1784778"/>
            <a:ext cx="3348037" cy="4389704"/>
          </a:xfrm>
          <a:prstGeom prst="rect">
            <a:avLst/>
          </a:prstGeom>
        </p:spPr>
        <p:txBody>
          <a:bodyPr anchor="ctr"/>
          <a:lstStyle>
            <a:lvl1pPr marL="33020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7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525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700">
                <a:solidFill>
                  <a:schemeClr val="tx1"/>
                </a:solidFill>
                <a:latin typeface="+mn-lt"/>
                <a:cs typeface="+mn-cs"/>
              </a:defRPr>
            </a:lvl3pPr>
            <a:lvl4pPr marL="177165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700">
                <a:solidFill>
                  <a:schemeClr val="tx1"/>
                </a:solidFill>
                <a:latin typeface="+mn-lt"/>
                <a:cs typeface="+mn-cs"/>
              </a:defRPr>
            </a:lvl4pPr>
            <a:lvl5pPr marL="2244725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700">
                <a:solidFill>
                  <a:schemeClr val="tx1"/>
                </a:solidFill>
                <a:latin typeface="+mn-lt"/>
                <a:cs typeface="+mn-cs"/>
              </a:defRPr>
            </a:lvl5pPr>
            <a:lvl6pPr marL="3353471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6pPr>
            <a:lvl7pPr marL="3963192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7pPr>
            <a:lvl8pPr marL="4572914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8pPr>
            <a:lvl9pPr marL="5182636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/>
            <a:r>
              <a:rPr lang="pl-PL" sz="1500" kern="0" dirty="0"/>
              <a:t>Twoja aplikacja IKO jest już aktywna. W kolejnym kroku złóż wniosek </a:t>
            </a:r>
            <a:br>
              <a:rPr lang="pl-PL" sz="1500" kern="0" dirty="0"/>
            </a:br>
            <a:r>
              <a:rPr lang="pl-PL" sz="1500" kern="0" dirty="0"/>
              <a:t>o dostęp do informacji o swoim </a:t>
            </a:r>
            <a:br>
              <a:rPr lang="pl-PL" sz="1500" kern="0" dirty="0"/>
            </a:br>
            <a:r>
              <a:rPr lang="pl-PL" sz="1500" kern="0" dirty="0"/>
              <a:t>koncie PPK/PPE – szczegóły </a:t>
            </a:r>
            <a:br>
              <a:rPr lang="pl-PL" sz="1500" kern="0" dirty="0"/>
            </a:br>
            <a:r>
              <a:rPr lang="pl-PL" sz="1500" kern="0" dirty="0"/>
              <a:t>na kolejnych slajdach.</a:t>
            </a:r>
          </a:p>
        </p:txBody>
      </p:sp>
      <p:pic>
        <p:nvPicPr>
          <p:cNvPr id="47" name="Obraz 46">
            <a:extLst>
              <a:ext uri="{FF2B5EF4-FFF2-40B4-BE49-F238E27FC236}">
                <a16:creationId xmlns:a16="http://schemas.microsoft.com/office/drawing/2014/main" id="{4A408BE2-3276-4AB5-A94E-706A97483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483" y="1910483"/>
            <a:ext cx="1544287" cy="3029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7692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/>
          </p:nvPr>
        </p:nvSpPr>
        <p:spPr>
          <a:xfrm>
            <a:off x="804862" y="2003987"/>
            <a:ext cx="10585451" cy="3934988"/>
          </a:xfrm>
        </p:spPr>
        <p:txBody>
          <a:bodyPr anchor="b"/>
          <a:lstStyle/>
          <a:p>
            <a:r>
              <a:rPr lang="pl-PL" b="1" dirty="0"/>
              <a:t>Wejdź w zakładkę </a:t>
            </a:r>
            <a:r>
              <a:rPr lang="pl-PL" dirty="0"/>
              <a:t>„Moje produkty” -&gt; „Inwestowanie” -&gt; „PPK/PPE”. Następnie zaznacz „Uzyskaj dostęp”.</a:t>
            </a:r>
            <a:endParaRPr lang="pl-PL" dirty="0">
              <a:latin typeface="+mj-lt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2D30F35E-1990-4FC2-B459-54FABC39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915" y="1925246"/>
            <a:ext cx="1636349" cy="3319192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D80C367-7920-4168-A589-99AFE6477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551" y="1925246"/>
            <a:ext cx="2779932" cy="3451671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E6BE8A6F-A1ED-4B92-9E80-3C788ECAE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015" y="1629594"/>
            <a:ext cx="3372023" cy="3654411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>
                <a:latin typeface="+mj-lt"/>
              </a:rPr>
              <a:pPr>
                <a:defRPr/>
              </a:pPr>
              <a:t>7</a:t>
            </a:fld>
            <a:endParaRPr lang="pl-PL" altLang="pl-PL" dirty="0">
              <a:latin typeface="+mj-lt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KO Bank Polski" panose="020B0604020202020204" pitchFamily="34" charset="0"/>
              </a:rPr>
              <a:t>Nie masz rachunku w PKO BP</a:t>
            </a:r>
            <a:r>
              <a:rPr lang="pl-PL" dirty="0"/>
              <a:t>?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Sprawdź co powinieneś zrobić w IKO.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928C7714-F85C-4B7E-9710-AD623C92B3D1}"/>
              </a:ext>
            </a:extLst>
          </p:cNvPr>
          <p:cNvSpPr/>
          <p:nvPr/>
        </p:nvSpPr>
        <p:spPr>
          <a:xfrm>
            <a:off x="970538" y="4473314"/>
            <a:ext cx="3514500" cy="39604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8611DEA0-8850-4557-90EB-0F7CCC97F0D0}"/>
              </a:ext>
            </a:extLst>
          </p:cNvPr>
          <p:cNvSpPr/>
          <p:nvPr/>
        </p:nvSpPr>
        <p:spPr>
          <a:xfrm>
            <a:off x="8899820" y="4868097"/>
            <a:ext cx="1986299" cy="4159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1F3250A0-B933-4DB8-94F5-7A5719574434}"/>
              </a:ext>
            </a:extLst>
          </p:cNvPr>
          <p:cNvSpPr/>
          <p:nvPr/>
        </p:nvSpPr>
        <p:spPr>
          <a:xfrm>
            <a:off x="2023958" y="1891024"/>
            <a:ext cx="1476920" cy="396044"/>
          </a:xfrm>
          <a:prstGeom prst="roundRect">
            <a:avLst/>
          </a:prstGeom>
          <a:noFill/>
          <a:ln>
            <a:solidFill>
              <a:srgbClr val="AC8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346">
            <a:extLst>
              <a:ext uri="{FF2B5EF4-FFF2-40B4-BE49-F238E27FC236}">
                <a16:creationId xmlns:a16="http://schemas.microsoft.com/office/drawing/2014/main" id="{7971B7B9-E3DA-4E64-9885-CFE5EB8A5555}"/>
              </a:ext>
            </a:extLst>
          </p:cNvPr>
          <p:cNvSpPr/>
          <p:nvPr/>
        </p:nvSpPr>
        <p:spPr bwMode="auto">
          <a:xfrm>
            <a:off x="1880698" y="1925246"/>
            <a:ext cx="302702" cy="304040"/>
          </a:xfrm>
          <a:prstGeom prst="ellipse">
            <a:avLst/>
          </a:prstGeom>
          <a:solidFill>
            <a:srgbClr val="AC8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1</a:t>
            </a:r>
          </a:p>
        </p:txBody>
      </p:sp>
      <p:sp>
        <p:nvSpPr>
          <p:cNvPr id="17" name="Elipsa 347">
            <a:extLst>
              <a:ext uri="{FF2B5EF4-FFF2-40B4-BE49-F238E27FC236}">
                <a16:creationId xmlns:a16="http://schemas.microsoft.com/office/drawing/2014/main" id="{C5D5E5FC-351C-4CC2-BDB4-710239E2D3EF}"/>
              </a:ext>
            </a:extLst>
          </p:cNvPr>
          <p:cNvSpPr/>
          <p:nvPr/>
        </p:nvSpPr>
        <p:spPr bwMode="auto">
          <a:xfrm>
            <a:off x="810313" y="4519316"/>
            <a:ext cx="306000" cy="3040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2</a:t>
            </a: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84AD29B4-4801-4135-8B51-9C195C92CF21}"/>
              </a:ext>
            </a:extLst>
          </p:cNvPr>
          <p:cNvSpPr/>
          <p:nvPr/>
        </p:nvSpPr>
        <p:spPr>
          <a:xfrm>
            <a:off x="5185647" y="3984958"/>
            <a:ext cx="3031755" cy="60636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348">
            <a:extLst>
              <a:ext uri="{FF2B5EF4-FFF2-40B4-BE49-F238E27FC236}">
                <a16:creationId xmlns:a16="http://schemas.microsoft.com/office/drawing/2014/main" id="{BFF4B3D3-381D-4CD9-AEFC-76DA38E29DF8}"/>
              </a:ext>
            </a:extLst>
          </p:cNvPr>
          <p:cNvSpPr/>
          <p:nvPr/>
        </p:nvSpPr>
        <p:spPr bwMode="auto">
          <a:xfrm>
            <a:off x="5043576" y="3863240"/>
            <a:ext cx="302702" cy="304040"/>
          </a:xfrm>
          <a:prstGeom prst="ellipse">
            <a:avLst/>
          </a:prstGeom>
          <a:solidFill>
            <a:srgbClr val="004C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3</a:t>
            </a:r>
          </a:p>
        </p:txBody>
      </p:sp>
      <p:sp>
        <p:nvSpPr>
          <p:cNvPr id="21" name="Elipsa 348">
            <a:extLst>
              <a:ext uri="{FF2B5EF4-FFF2-40B4-BE49-F238E27FC236}">
                <a16:creationId xmlns:a16="http://schemas.microsoft.com/office/drawing/2014/main" id="{6506C983-F373-4EBF-BA19-0F13D5F9BC18}"/>
              </a:ext>
            </a:extLst>
          </p:cNvPr>
          <p:cNvSpPr/>
          <p:nvPr/>
        </p:nvSpPr>
        <p:spPr bwMode="auto">
          <a:xfrm>
            <a:off x="8747213" y="4736425"/>
            <a:ext cx="302702" cy="304040"/>
          </a:xfrm>
          <a:prstGeom prst="ellipse">
            <a:avLst/>
          </a:prstGeom>
          <a:solidFill>
            <a:srgbClr val="E420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83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62B10873-2CA6-407C-AC0E-A4427063C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75" y="2042785"/>
            <a:ext cx="1735052" cy="3596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0747630-925F-4A93-9F9B-586D6D2C9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712" y="2054522"/>
            <a:ext cx="1722466" cy="3679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Symbol zastępczy zawartości 2"/>
          <p:cNvSpPr>
            <a:spLocks noGrp="1"/>
          </p:cNvSpPr>
          <p:nvPr>
            <p:ph sz="quarter" idx="11"/>
          </p:nvPr>
        </p:nvSpPr>
        <p:spPr>
          <a:xfrm>
            <a:off x="804862" y="1632378"/>
            <a:ext cx="10585451" cy="4306597"/>
          </a:xfrm>
        </p:spPr>
        <p:txBody>
          <a:bodyPr/>
          <a:lstStyle/>
          <a:p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>
                <a:latin typeface="+mj-lt"/>
              </a:rPr>
              <a:pPr>
                <a:defRPr/>
              </a:pPr>
              <a:t>8</a:t>
            </a:fld>
            <a:endParaRPr lang="pl-PL" altLang="pl-PL" dirty="0">
              <a:latin typeface="+mj-lt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KO Bank Polski" panose="020B0604020202020204" pitchFamily="34" charset="0"/>
              </a:rPr>
              <a:t>Nie masz rachunku w PKO BP?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Sprawdź co powinieneś zrobić w IKO.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CA17C88-2133-42EB-A452-686F1DBB2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24" y="2059832"/>
            <a:ext cx="4163694" cy="1843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09F8F280-8449-4BF1-8E0D-6EC36A7C09BD}"/>
              </a:ext>
            </a:extLst>
          </p:cNvPr>
          <p:cNvSpPr txBox="1">
            <a:spLocks/>
          </p:cNvSpPr>
          <p:nvPr/>
        </p:nvSpPr>
        <p:spPr>
          <a:xfrm>
            <a:off x="6655348" y="4507495"/>
            <a:ext cx="4734965" cy="122655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525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77165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2244725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3353471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6pPr>
            <a:lvl7pPr marL="3963192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7pPr>
            <a:lvl8pPr marL="4572914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8pPr>
            <a:lvl9pPr marL="5182636" indent="-304861" algn="l" rtl="0" fontAlgn="base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pl-PL" dirty="0"/>
              <a:t>W</a:t>
            </a:r>
            <a:r>
              <a:rPr lang="pl-PL" b="1" dirty="0"/>
              <a:t> </a:t>
            </a:r>
            <a:r>
              <a:rPr lang="pl-PL" dirty="0"/>
              <a:t>kolejnym kroku zaznacz zgody i oświadczenia, </a:t>
            </a:r>
            <a:br>
              <a:rPr lang="pl-PL" dirty="0"/>
            </a:br>
            <a:r>
              <a:rPr lang="pl-PL" dirty="0"/>
              <a:t>kliknij „Dalej” i zatwierdź zlecenie kodem sms. </a:t>
            </a:r>
          </a:p>
          <a:p>
            <a:r>
              <a:rPr lang="pl-PL" dirty="0"/>
              <a:t>Po zatwierdzeniu zostaniesz przekierowany na stronę </a:t>
            </a:r>
            <a:br>
              <a:rPr lang="pl-PL" dirty="0"/>
            </a:br>
            <a:r>
              <a:rPr lang="pl-PL" dirty="0"/>
              <a:t>z podglądem informacji o swoim PPK/PPE.</a:t>
            </a:r>
            <a:endParaRPr lang="pl-PL" kern="0" dirty="0">
              <a:latin typeface="+mj-lt"/>
            </a:endParaRPr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0DE35922-E239-4ECE-8C6C-6B1723022045}"/>
              </a:ext>
            </a:extLst>
          </p:cNvPr>
          <p:cNvSpPr/>
          <p:nvPr/>
        </p:nvSpPr>
        <p:spPr>
          <a:xfrm>
            <a:off x="876250" y="5222741"/>
            <a:ext cx="1987361" cy="396044"/>
          </a:xfrm>
          <a:prstGeom prst="roundRect">
            <a:avLst/>
          </a:prstGeom>
          <a:noFill/>
          <a:ln>
            <a:solidFill>
              <a:srgbClr val="AC8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346">
            <a:extLst>
              <a:ext uri="{FF2B5EF4-FFF2-40B4-BE49-F238E27FC236}">
                <a16:creationId xmlns:a16="http://schemas.microsoft.com/office/drawing/2014/main" id="{00C2FB82-6E58-4C84-86DD-616FA1548262}"/>
              </a:ext>
            </a:extLst>
          </p:cNvPr>
          <p:cNvSpPr/>
          <p:nvPr/>
        </p:nvSpPr>
        <p:spPr bwMode="auto">
          <a:xfrm>
            <a:off x="732991" y="5256963"/>
            <a:ext cx="302702" cy="304040"/>
          </a:xfrm>
          <a:prstGeom prst="ellipse">
            <a:avLst/>
          </a:prstGeom>
          <a:solidFill>
            <a:srgbClr val="AC8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200" b="1" dirty="0"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1630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4E3B892-E4EF-4F22-AD9A-5A39FC9E1D6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l-PL" sz="1300" dirty="0"/>
              <a:t>PKO TFI dokłada wszelkich starań, żeby ograniczyć nadmierne ryzyka związane z inwestycją w fundusze. Tym niemniej inwestując w poszczególne Subfundusze/Fundusze należy mieć na uwadze, że korzyściom wynikającym z inwestowania środków w jednostki uczestnictwa Funduszy towarzyszą również ryzyka, m.in. takie jak: ryzyko nieosiągnięcia oczekiwanego zwrotu z inwestycji, wystąpienia okoliczności, na które Uczestnik Funduszu nie ma wpływu, np. operacyjne, a także ryzyko inflacji, płynności oraz ryzyko związane ze zmianami regulacji prawnych, jak również likwidacja Funduszu/ Subfunduszu. Wśród ryzyk związanych z inwestowaniem należy zwrócić szczególną uwagę na ryzyka dotyczące polityki inwestycyjnej w tym m.in.: rynkowe, stóp procentowych, walutowe, kredytowe, instrumentów pochodnych, koncentracji, ryzyko związane z przechowywaniem aktywów, jak również ryzyko rozliczenia oraz płynności lokat. Dodatkowo, firmy i emitenci, których odpowiednio akcje i obligacje są kupowane do portfela, mogą ponosić negatywne konsekwencje z tytułu działalności niezgodnej z koncepcją zrównoważonego rozwoju, co może negatywnie wpłynąć na wartość emitowanych przez nich akcji i/lub obligacji. Na podwyższenie zmienności cen klas aktywów i stóp zwrotu z zarządzanych Subfunduszy/Funduszy mogą mieć też wpływ działania wojenne prowadzone w Ukrainie, możliwe akty terrorystyczne związane z tym konfliktem oraz zdarzenia pandemiczne. </a:t>
            </a:r>
          </a:p>
          <a:p>
            <a:pPr>
              <a:spcAft>
                <a:spcPts val="600"/>
              </a:spcAft>
            </a:pPr>
            <a:r>
              <a:rPr lang="pl-PL" sz="1300" dirty="0"/>
              <a:t>Ponadto dla konkretnych Subfunduszy/Funduszy mogą występować specyficzne ryzyka właściwe tylko dla tych Subfunduszy/Funduszy. Z tego powodu, aby prawidłowo ocenić ryzyka wynikające z inwestowania środków w jednostki uczestnictwa Funduszy/Subfunduszy, należy uważnie zapoznać się z polityką inwestycyjną, opisem ryzyk oraz opisem profilu inwestora, zawartymi w prospektach informacyjnych lub Dokumentach zawierających kluczowe informacje (KID). </a:t>
            </a:r>
          </a:p>
          <a:p>
            <a:r>
              <a:rPr lang="pl-PL" sz="1300" dirty="0"/>
              <a:t>W szczególności zalecane jest zapoznanie się z ogólnym wskaźnikiem ryzyka (w skali od 1 do 7, gdzie 1 oznacza najniższe ryzyko, a 7- najwyższe). Wskaźnik ten stanowi wskazówkę, co do poziomu ryzyka tego produktu w porównaniu z innymi produktami oraz pokazuje, jakie jest prawdopodobieństwo straty zainwestowanych pieniędzy z powodu zmian rynkowych lub wskutek tego, że nie będzie możliwości wypłacenia zainwestowanych środków. Uwzględnia on kilka rodzajów ryzyka. Jego obliczenie bazuje na 5-letniej historii. Zaleca się, aby zakładany okres inwestycji nie był krótszy niż zalecany okres utrzymywania. Razem z ogólnym wskaźnikiem ryzyka rekomendowane jest zapoznanie się ze scenariuszami wyników Subfunduszy/Funduszy. Ogólny wskaźnik ryzyka, scenariusze wyników oraz zalecany okres utrzymywania są zawarte w dokumencie KID. </a:t>
            </a:r>
          </a:p>
        </p:txBody>
      </p:sp>
      <p:sp>
        <p:nvSpPr>
          <p:cNvPr id="5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9</a:t>
            </a:fld>
            <a:endParaRPr lang="pl-PL" altLang="pl-PL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99" spc="-5" dirty="0"/>
              <a:t>Informacje o ryzykach związanych z inwestowaniem</a:t>
            </a:r>
            <a:endParaRPr lang="pl-PL" sz="2499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"/>
    </mc:Choice>
    <mc:Fallback xmlns="">
      <p:transition spd="slow" advTm="422"/>
    </mc:Fallback>
  </mc:AlternateContent>
</p:sld>
</file>

<file path=ppt/theme/theme1.xml><?xml version="1.0" encoding="utf-8"?>
<a:theme xmlns:a="http://schemas.openxmlformats.org/drawingml/2006/main" name="2_Projekt domyślny">
  <a:themeElements>
    <a:clrScheme name="Biuro Maklerskie, PKO TFI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C8121"/>
      </a:accent1>
      <a:accent2>
        <a:srgbClr val="000000"/>
      </a:accent2>
      <a:accent3>
        <a:srgbClr val="004C9A"/>
      </a:accent3>
      <a:accent4>
        <a:srgbClr val="F0E6D2"/>
      </a:accent4>
      <a:accent5>
        <a:srgbClr val="DCC896"/>
      </a:accent5>
      <a:accent6>
        <a:srgbClr val="C3A55F"/>
      </a:accent6>
      <a:hlink>
        <a:srgbClr val="E4202C"/>
      </a:hlink>
      <a:folHlink>
        <a:srgbClr val="CA171D"/>
      </a:folHlink>
    </a:clrScheme>
    <a:fontScheme name="Niestandardowy 1">
      <a:majorFont>
        <a:latin typeface="PKO Bank Polski"/>
        <a:ea typeface=""/>
        <a:cs typeface=""/>
      </a:majorFont>
      <a:minorFont>
        <a:latin typeface="PKO Bank Polsk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3">
        <a:dk1>
          <a:srgbClr val="000000"/>
        </a:dk1>
        <a:lt1>
          <a:srgbClr val="FFFFFF"/>
        </a:lt1>
        <a:dk2>
          <a:srgbClr val="273A7C"/>
        </a:dk2>
        <a:lt2>
          <a:srgbClr val="F0F0F0"/>
        </a:lt2>
        <a:accent1>
          <a:srgbClr val="C8C8C8"/>
        </a:accent1>
        <a:accent2>
          <a:srgbClr val="E1C878"/>
        </a:accent2>
        <a:accent3>
          <a:srgbClr val="FFFFFF"/>
        </a:accent3>
        <a:accent4>
          <a:srgbClr val="000000"/>
        </a:accent4>
        <a:accent5>
          <a:srgbClr val="E0E0E0"/>
        </a:accent5>
        <a:accent6>
          <a:srgbClr val="CCB56C"/>
        </a:accent6>
        <a:hlink>
          <a:srgbClr val="004C9A"/>
        </a:hlink>
        <a:folHlink>
          <a:srgbClr val="E4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1">
        <a:dk1>
          <a:srgbClr val="000000"/>
        </a:dk1>
        <a:lt1>
          <a:srgbClr val="FFFFFF"/>
        </a:lt1>
        <a:dk2>
          <a:srgbClr val="00468C"/>
        </a:dk2>
        <a:lt2>
          <a:srgbClr val="F0F0F0"/>
        </a:lt2>
        <a:accent1>
          <a:srgbClr val="C8C8C8"/>
        </a:accent1>
        <a:accent2>
          <a:srgbClr val="C8A046"/>
        </a:accent2>
        <a:accent3>
          <a:srgbClr val="FFFFFF"/>
        </a:accent3>
        <a:accent4>
          <a:srgbClr val="000000"/>
        </a:accent4>
        <a:accent5>
          <a:srgbClr val="E0E0E0"/>
        </a:accent5>
        <a:accent6>
          <a:srgbClr val="B5913F"/>
        </a:accent6>
        <a:hlink>
          <a:srgbClr val="004C9A"/>
        </a:hlink>
        <a:folHlink>
          <a:srgbClr val="E4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15963</TotalTime>
  <Words>1586</Words>
  <Application>Microsoft Office PowerPoint</Application>
  <PresentationFormat>Niestandardowy</PresentationFormat>
  <Paragraphs>105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Symbol</vt:lpstr>
      <vt:lpstr>PKO Bank Polski</vt:lpstr>
      <vt:lpstr>PKO Bank Polski Rg</vt:lpstr>
      <vt:lpstr>Arial</vt:lpstr>
      <vt:lpstr>PKOBankPolski-Regular</vt:lpstr>
      <vt:lpstr>2_Projekt domyślny</vt:lpstr>
      <vt:lpstr>PPK w aplikacji mobilnej IKO</vt:lpstr>
      <vt:lpstr>Nie masz rachunku w PKO BP?</vt:lpstr>
      <vt:lpstr>Nie masz rachunku w PKO BP?</vt:lpstr>
      <vt:lpstr>Nie masz rachunku w PKO BP?</vt:lpstr>
      <vt:lpstr>Nie masz rachunku w PKO BP?</vt:lpstr>
      <vt:lpstr>Nie masz rachunku w PKO BP?</vt:lpstr>
      <vt:lpstr>Nie masz rachunku w PKO BP?</vt:lpstr>
      <vt:lpstr>Nie masz rachunku w PKO BP?</vt:lpstr>
      <vt:lpstr>Informacje o ryzykach związanych z inwestowaniem</vt:lpstr>
      <vt:lpstr>Nota prawna</vt:lpstr>
      <vt:lpstr>Nota prawna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U36</dc:creator>
  <cp:lastModifiedBy>Tomczak Anna</cp:lastModifiedBy>
  <cp:revision>1378</cp:revision>
  <cp:lastPrinted>2021-08-09T10:21:59Z</cp:lastPrinted>
  <dcterms:created xsi:type="dcterms:W3CDTF">2011-04-23T08:03:54Z</dcterms:created>
  <dcterms:modified xsi:type="dcterms:W3CDTF">2024-12-17T10:13:23Z</dcterms:modified>
</cp:coreProperties>
</file>